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rchivo" pitchFamily="2" charset="77"/>
      <p:regular r:id="rId12"/>
      <p:bold r:id="rId13"/>
      <p:italic r:id="rId14"/>
      <p:boldItalic r:id="rId15"/>
    </p:embeddedFont>
    <p:embeddedFont>
      <p:font typeface="Archivo ExtraBold" pitchFamily="2" charset="77"/>
      <p:regular r:id="rId16"/>
      <p:bold r:id="rId17"/>
      <p:italic r:id="rId18"/>
      <p:boldItalic r:id="rId19"/>
    </p:embeddedFont>
    <p:embeddedFont>
      <p:font typeface="Archivo Light"/>
      <p:regular r:id="rId20"/>
      <p:italic r:id="rId21"/>
    </p:embeddedFont>
    <p:embeddedFont>
      <p:font typeface="Archivo Medium" pitchFamily="2" charset="77"/>
      <p:regular r:id="rId22"/>
      <p:italic r:id="rId23"/>
    </p:embeddedFont>
    <p:embeddedFont>
      <p:font typeface="Archivo SemiBold" pitchFamily="2" charset="77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C"/>
    <a:srgbClr val="FF7300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3"/>
    <p:restoredTop sz="96281"/>
  </p:normalViewPr>
  <p:slideViewPr>
    <p:cSldViewPr snapToGrid="0" snapToObjects="1">
      <p:cViewPr>
        <p:scale>
          <a:sx n="107" d="100"/>
          <a:sy n="107" d="100"/>
        </p:scale>
        <p:origin x="1792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798441D-4A45-44D2-82E7-527865BAC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Archivo" pitchFamily="2" charset="77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75EA752-2B19-D2B5-F8E8-B44AEC811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EF89-2C1A-234E-A366-BB2AE04A3A49}" type="datetimeFigureOut">
              <a:rPr lang="nb-NO" smtClean="0">
                <a:latin typeface="Archivo" pitchFamily="2" charset="77"/>
              </a:rPr>
              <a:t>05.12.2023</a:t>
            </a:fld>
            <a:endParaRPr lang="nb-NO" dirty="0">
              <a:latin typeface="Archivo" pitchFamily="2" charset="77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CC226A-414D-62DE-30BB-BC1608D89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>
              <a:latin typeface="Archivo" pitchFamily="2" charset="77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AC5EE94-BC72-1B23-E51A-5A350BC651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609A3-CDD4-6041-AF21-BCF4A85FD026}" type="slidenum">
              <a:rPr lang="nb-NO" smtClean="0">
                <a:latin typeface="Archivo" pitchFamily="2" charset="77"/>
              </a:rPr>
              <a:t>‹#›</a:t>
            </a:fld>
            <a:endParaRPr lang="nb-NO" dirty="0">
              <a:latin typeface="Archiv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9182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" pitchFamily="2" charset="77"/>
              </a:defRPr>
            </a:lvl1pPr>
          </a:lstStyle>
          <a:p>
            <a:fld id="{409AD732-B427-B343-84F1-4B56089942FC}" type="datetimeFigureOut">
              <a:rPr lang="nb-NO" smtClean="0"/>
              <a:pPr/>
              <a:t>05.12.2023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" pitchFamily="2" charset="77"/>
              </a:defRPr>
            </a:lvl1pPr>
          </a:lstStyle>
          <a:p>
            <a:fld id="{95861672-93F0-6346-A5C6-8E14607D3A5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59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chivo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chivo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chivo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chivo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chivo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F481A-D63C-5432-0A82-25B73DB2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68" y="2322249"/>
            <a:ext cx="8697686" cy="1634880"/>
          </a:xfrm>
        </p:spPr>
        <p:txBody>
          <a:bodyPr anchor="b">
            <a:normAutofit/>
          </a:bodyPr>
          <a:lstStyle>
            <a:lvl1pPr>
              <a:lnSpc>
                <a:spcPts val="6500"/>
              </a:lnSpc>
              <a:defRPr sz="5000" b="1" i="0">
                <a:solidFill>
                  <a:schemeClr val="bg1"/>
                </a:solidFill>
                <a:latin typeface="Archivo SemiBold" pitchFamily="2" charset="77"/>
                <a:cs typeface="Archivo Semi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078BBEF6-791B-24FF-4733-636BF4FAA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4668" y="4602013"/>
            <a:ext cx="5662504" cy="1075386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None/>
              <a:defRPr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888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089" y="896722"/>
            <a:ext cx="6024337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E25107A-4C1A-8538-C550-FA17760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63" y="443602"/>
            <a:ext cx="6024663" cy="47114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Archivo SemiBold" pitchFamily="2" charset="77"/>
                <a:cs typeface="Archivo Semi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7C5933-F5E4-A094-7A6B-1B27FC6B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357" y="2352502"/>
            <a:ext cx="4593476" cy="35365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C1BEEC2-5C61-F3F6-EB17-4DE1C3147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357" y="2658891"/>
            <a:ext cx="4687685" cy="762483"/>
          </a:xfrm>
        </p:spPr>
        <p:txBody>
          <a:bodyPr anchor="t">
            <a:normAutofit/>
          </a:bodyPr>
          <a:lstStyle>
            <a:lvl1pPr marL="0" indent="0">
              <a:lnSpc>
                <a:spcPts val="1900"/>
              </a:lnSpc>
              <a:buNone/>
              <a:defRPr sz="1200" b="0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5F687720-43EF-49D0-8453-E5EC244D73FB}"/>
              </a:ext>
            </a:extLst>
          </p:cNvPr>
          <p:cNvCxnSpPr>
            <a:cxnSpLocks/>
          </p:cNvCxnSpPr>
          <p:nvPr userDrawn="1"/>
        </p:nvCxnSpPr>
        <p:spPr>
          <a:xfrm>
            <a:off x="844017" y="174029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E0481C9E-D39B-F139-1008-671CF30AA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357" y="3526706"/>
            <a:ext cx="4593476" cy="35365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BE487D97-8C27-FE67-476B-F4F2A10D9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357" y="3833095"/>
            <a:ext cx="4687685" cy="762483"/>
          </a:xfrm>
        </p:spPr>
        <p:txBody>
          <a:bodyPr anchor="t">
            <a:normAutofit/>
          </a:bodyPr>
          <a:lstStyle>
            <a:lvl1pPr marL="0" indent="0">
              <a:lnSpc>
                <a:spcPts val="1900"/>
              </a:lnSpc>
              <a:buNone/>
              <a:defRPr sz="1200" b="0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A46F6011-85B3-FE23-A8C1-7EE90C1C3A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8357" y="4705004"/>
            <a:ext cx="4593476" cy="35365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C60D42FF-2F1C-E8AD-41EE-4387BD445E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8357" y="5011393"/>
            <a:ext cx="4687685" cy="762483"/>
          </a:xfrm>
        </p:spPr>
        <p:txBody>
          <a:bodyPr anchor="t">
            <a:normAutofit/>
          </a:bodyPr>
          <a:lstStyle>
            <a:lvl1pPr marL="0" indent="0">
              <a:lnSpc>
                <a:spcPts val="1900"/>
              </a:lnSpc>
              <a:buNone/>
              <a:defRPr sz="1200" b="0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5">
            <a:extLst>
              <a:ext uri="{FF2B5EF4-FFF2-40B4-BE49-F238E27FC236}">
                <a16:creationId xmlns:a16="http://schemas.microsoft.com/office/drawing/2014/main" id="{FEFFB8DB-8A6F-9CFA-E7EA-A6718461B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9649" y="-25758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700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035" y="512987"/>
            <a:ext cx="7334089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A49A75D9-693E-BBC8-7354-1F74F43CA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35" y="1620188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844" y="1874177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0E54047B-F99D-98A1-7A9D-02B04E9D373E}"/>
              </a:ext>
            </a:extLst>
          </p:cNvPr>
          <p:cNvCxnSpPr>
            <a:cxnSpLocks/>
          </p:cNvCxnSpPr>
          <p:nvPr userDrawn="1"/>
        </p:nvCxnSpPr>
        <p:spPr>
          <a:xfrm>
            <a:off x="872152" y="137453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EEAF359A-9530-2C8F-DB8E-E1F235D91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35" y="2514150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ED91775C-69EA-DEE0-2C3A-BD3948C85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844" y="2768139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8">
            <a:extLst>
              <a:ext uri="{FF2B5EF4-FFF2-40B4-BE49-F238E27FC236}">
                <a16:creationId xmlns:a16="http://schemas.microsoft.com/office/drawing/2014/main" id="{50CD2188-C55B-41A9-534B-CBB2C11A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965" y="3408112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0">
            <a:extLst>
              <a:ext uri="{FF2B5EF4-FFF2-40B4-BE49-F238E27FC236}">
                <a16:creationId xmlns:a16="http://schemas.microsoft.com/office/drawing/2014/main" id="{DE22034B-7CF4-0A53-CB1D-7DEF505F3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774" y="3662101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AED86C3A-6013-2378-F8FE-305B2D1651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5895" y="4302074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20">
            <a:extLst>
              <a:ext uri="{FF2B5EF4-FFF2-40B4-BE49-F238E27FC236}">
                <a16:creationId xmlns:a16="http://schemas.microsoft.com/office/drawing/2014/main" id="{9106AB39-0447-C2D2-56CA-C0FFCF0512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704" y="4556063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B50EA77A-0A84-BF93-C58C-31BA0DEF4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3825" y="5192215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852D9510-9D9D-3A10-5D89-F9D613E9BB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634" y="5446204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F5E2902-6906-F2BC-7C75-F9CE4B477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17" name="Plassholder for bilde 5">
            <a:extLst>
              <a:ext uri="{FF2B5EF4-FFF2-40B4-BE49-F238E27FC236}">
                <a16:creationId xmlns:a16="http://schemas.microsoft.com/office/drawing/2014/main" id="{569B9757-92FA-AD86-BF36-F248F7E146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866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035" y="512987"/>
            <a:ext cx="7334089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035" y="1620188"/>
            <a:ext cx="5499347" cy="1763097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3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lvl="0"/>
            <a:endParaRPr lang="nb-NO" dirty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0E54047B-F99D-98A1-7A9D-02B04E9D373E}"/>
              </a:ext>
            </a:extLst>
          </p:cNvPr>
          <p:cNvCxnSpPr>
            <a:cxnSpLocks/>
          </p:cNvCxnSpPr>
          <p:nvPr userDrawn="1"/>
        </p:nvCxnSpPr>
        <p:spPr>
          <a:xfrm>
            <a:off x="872152" y="137453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F4BECC7C-9680-BC4A-06BE-1DB6791EE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89871D36-F261-D326-D435-6F11D5412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716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101" y="1478187"/>
            <a:ext cx="7334089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101" y="2585388"/>
            <a:ext cx="5499347" cy="1763097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3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lvl="0"/>
            <a:endParaRPr lang="nb-NO" dirty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0E54047B-F99D-98A1-7A9D-02B04E9D373E}"/>
              </a:ext>
            </a:extLst>
          </p:cNvPr>
          <p:cNvCxnSpPr>
            <a:cxnSpLocks/>
          </p:cNvCxnSpPr>
          <p:nvPr userDrawn="1"/>
        </p:nvCxnSpPr>
        <p:spPr>
          <a:xfrm>
            <a:off x="855218" y="233973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F4BECC7C-9680-BC4A-06BE-1DB6791EE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35E93239-563A-6E59-4169-1CBC92E99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38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07" y="500451"/>
            <a:ext cx="3898634" cy="72121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241137-6BEA-8492-E015-837F8E1CF0B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4807" y="2561848"/>
            <a:ext cx="3365234" cy="2086427"/>
          </a:xfrm>
        </p:spPr>
        <p:txBody>
          <a:bodyPr anchor="t">
            <a:normAutofit/>
          </a:bodyPr>
          <a:lstStyle>
            <a:lvl1pPr marL="0" indent="0">
              <a:lnSpc>
                <a:spcPts val="1800"/>
              </a:lnSpc>
              <a:buNone/>
              <a:defRPr sz="1200" b="0" i="0">
                <a:solidFill>
                  <a:schemeClr val="tx1"/>
                </a:solidFill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br>
              <a:rPr lang="nb-NO" dirty="0"/>
            </a:br>
            <a:endParaRPr lang="nb-NO" dirty="0"/>
          </a:p>
          <a:p>
            <a:pPr lvl="0"/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E25107A-4C1A-8538-C550-FA17760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6" y="1488508"/>
            <a:ext cx="3365234" cy="721218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latin typeface="Archivo" pitchFamily="2" charset="77"/>
                <a:cs typeface="Archiv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FE2D4C6-9EB7-7F6F-FA5D-B084B3C9A38D}"/>
              </a:ext>
            </a:extLst>
          </p:cNvPr>
          <p:cNvCxnSpPr>
            <a:cxnSpLocks/>
          </p:cNvCxnSpPr>
          <p:nvPr userDrawn="1"/>
        </p:nvCxnSpPr>
        <p:spPr>
          <a:xfrm>
            <a:off x="844017" y="1368820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51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807" y="500451"/>
            <a:ext cx="3502394" cy="72121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241137-6BEA-8492-E015-837F8E1CF0B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4807" y="2561848"/>
            <a:ext cx="3212834" cy="2345432"/>
          </a:xfrm>
        </p:spPr>
        <p:txBody>
          <a:bodyPr anchor="t">
            <a:normAutofit/>
          </a:bodyPr>
          <a:lstStyle>
            <a:lvl1pPr marL="0" indent="0">
              <a:lnSpc>
                <a:spcPts val="1800"/>
              </a:lnSpc>
              <a:buNone/>
              <a:defRPr sz="1200" b="0" i="0">
                <a:solidFill>
                  <a:schemeClr val="tx1"/>
                </a:solidFill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br>
              <a:rPr lang="nb-NO" dirty="0"/>
            </a:br>
            <a:endParaRPr lang="nb-NO" dirty="0"/>
          </a:p>
          <a:p>
            <a:pPr lvl="0"/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E25107A-4C1A-8538-C550-FA17760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6" y="1488508"/>
            <a:ext cx="3502394" cy="721218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latin typeface="Archivo" pitchFamily="2" charset="77"/>
                <a:cs typeface="Archiv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FE2D4C6-9EB7-7F6F-FA5D-B084B3C9A38D}"/>
              </a:ext>
            </a:extLst>
          </p:cNvPr>
          <p:cNvCxnSpPr>
            <a:cxnSpLocks/>
          </p:cNvCxnSpPr>
          <p:nvPr userDrawn="1"/>
        </p:nvCxnSpPr>
        <p:spPr>
          <a:xfrm>
            <a:off x="844017" y="1368820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7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089" y="896722"/>
            <a:ext cx="3985311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E25107A-4C1A-8538-C550-FA17760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64" y="443602"/>
            <a:ext cx="3985312" cy="47114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Archivo SemiBold" pitchFamily="2" charset="77"/>
                <a:cs typeface="Archivo Semi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7C5933-F5E4-A094-7A6B-1B27FC6B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763" y="2194560"/>
            <a:ext cx="3243032" cy="35365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C1BEEC2-5C61-F3F6-EB17-4DE1C3147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764" y="2500949"/>
            <a:ext cx="3243032" cy="762483"/>
          </a:xfrm>
        </p:spPr>
        <p:txBody>
          <a:bodyPr anchor="t">
            <a:normAutofit/>
          </a:bodyPr>
          <a:lstStyle>
            <a:lvl1pPr marL="0" indent="0">
              <a:lnSpc>
                <a:spcPts val="1900"/>
              </a:lnSpc>
              <a:buNone/>
              <a:defRPr sz="1200" b="0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5F687720-43EF-49D0-8453-E5EC244D73FB}"/>
              </a:ext>
            </a:extLst>
          </p:cNvPr>
          <p:cNvCxnSpPr>
            <a:cxnSpLocks/>
          </p:cNvCxnSpPr>
          <p:nvPr userDrawn="1"/>
        </p:nvCxnSpPr>
        <p:spPr>
          <a:xfrm>
            <a:off x="844017" y="174029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E0481C9E-D39B-F139-1008-671CF30AA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8763" y="3368764"/>
            <a:ext cx="3243033" cy="35365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BE487D97-8C27-FE67-476B-F4F2A10D9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763" y="3675153"/>
            <a:ext cx="3243033" cy="762483"/>
          </a:xfrm>
        </p:spPr>
        <p:txBody>
          <a:bodyPr anchor="t">
            <a:normAutofit/>
          </a:bodyPr>
          <a:lstStyle>
            <a:lvl1pPr marL="0" indent="0">
              <a:lnSpc>
                <a:spcPts val="1900"/>
              </a:lnSpc>
              <a:buNone/>
              <a:defRPr sz="1200" b="0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878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035" y="512987"/>
            <a:ext cx="7334089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A49A75D9-693E-BBC8-7354-1F74F43CA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35" y="1620188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844" y="1874177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EEAF359A-9530-2C8F-DB8E-E1F235D91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35" y="2514150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ED91775C-69EA-DEE0-2C3A-BD3948C85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844" y="2768139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8">
            <a:extLst>
              <a:ext uri="{FF2B5EF4-FFF2-40B4-BE49-F238E27FC236}">
                <a16:creationId xmlns:a16="http://schemas.microsoft.com/office/drawing/2014/main" id="{50CD2188-C55B-41A9-534B-CBB2C11A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965" y="3408112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0">
            <a:extLst>
              <a:ext uri="{FF2B5EF4-FFF2-40B4-BE49-F238E27FC236}">
                <a16:creationId xmlns:a16="http://schemas.microsoft.com/office/drawing/2014/main" id="{DE22034B-7CF4-0A53-CB1D-7DEF505F3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774" y="3662101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AED86C3A-6013-2378-F8FE-305B2D1651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5895" y="4302074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20">
            <a:extLst>
              <a:ext uri="{FF2B5EF4-FFF2-40B4-BE49-F238E27FC236}">
                <a16:creationId xmlns:a16="http://schemas.microsoft.com/office/drawing/2014/main" id="{9106AB39-0447-C2D2-56CA-C0FFCF0512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704" y="4556063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B50EA77A-0A84-BF93-C58C-31BA0DEF4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3825" y="5192215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852D9510-9D9D-3A10-5D89-F9D613E9BB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634" y="5446204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F5E2902-6906-F2BC-7C75-F9CE4B477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17" name="Plassholder for bilde 5">
            <a:extLst>
              <a:ext uri="{FF2B5EF4-FFF2-40B4-BE49-F238E27FC236}">
                <a16:creationId xmlns:a16="http://schemas.microsoft.com/office/drawing/2014/main" id="{22D2B8FE-54FE-D1DB-B9F7-7C057FA19F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205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035" y="512987"/>
            <a:ext cx="7334089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A49A75D9-693E-BBC8-7354-1F74F43CA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35" y="1620188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844" y="1874177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0E54047B-F99D-98A1-7A9D-02B04E9D373E}"/>
              </a:ext>
            </a:extLst>
          </p:cNvPr>
          <p:cNvCxnSpPr>
            <a:cxnSpLocks/>
          </p:cNvCxnSpPr>
          <p:nvPr userDrawn="1"/>
        </p:nvCxnSpPr>
        <p:spPr>
          <a:xfrm>
            <a:off x="872152" y="137453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EEAF359A-9530-2C8F-DB8E-E1F235D91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35" y="2514150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ED91775C-69EA-DEE0-2C3A-BD3948C85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844" y="2768139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8">
            <a:extLst>
              <a:ext uri="{FF2B5EF4-FFF2-40B4-BE49-F238E27FC236}">
                <a16:creationId xmlns:a16="http://schemas.microsoft.com/office/drawing/2014/main" id="{50CD2188-C55B-41A9-534B-CBB2C11A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965" y="3408112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0">
            <a:extLst>
              <a:ext uri="{FF2B5EF4-FFF2-40B4-BE49-F238E27FC236}">
                <a16:creationId xmlns:a16="http://schemas.microsoft.com/office/drawing/2014/main" id="{DE22034B-7CF4-0A53-CB1D-7DEF505F3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774" y="3662101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AED86C3A-6013-2378-F8FE-305B2D1651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5895" y="4302074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20">
            <a:extLst>
              <a:ext uri="{FF2B5EF4-FFF2-40B4-BE49-F238E27FC236}">
                <a16:creationId xmlns:a16="http://schemas.microsoft.com/office/drawing/2014/main" id="{9106AB39-0447-C2D2-56CA-C0FFCF0512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704" y="4556063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B50EA77A-0A84-BF93-C58C-31BA0DEF4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3825" y="5192215"/>
            <a:ext cx="5499226" cy="253989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852D9510-9D9D-3A10-5D89-F9D613E9BB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634" y="5446204"/>
            <a:ext cx="5499347" cy="456882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F5E2902-6906-F2BC-7C75-F9CE4B477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17" name="Plassholder for bilde 5">
            <a:extLst>
              <a:ext uri="{FF2B5EF4-FFF2-40B4-BE49-F238E27FC236}">
                <a16:creationId xmlns:a16="http://schemas.microsoft.com/office/drawing/2014/main" id="{22D2B8FE-54FE-D1DB-B9F7-7C057FA19F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59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035" y="512987"/>
            <a:ext cx="7334089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035" y="1620188"/>
            <a:ext cx="5499347" cy="1763097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3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lvl="0"/>
            <a:endParaRPr lang="nb-NO" dirty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0E54047B-F99D-98A1-7A9D-02B04E9D373E}"/>
              </a:ext>
            </a:extLst>
          </p:cNvPr>
          <p:cNvCxnSpPr>
            <a:cxnSpLocks/>
          </p:cNvCxnSpPr>
          <p:nvPr userDrawn="1"/>
        </p:nvCxnSpPr>
        <p:spPr>
          <a:xfrm>
            <a:off x="872152" y="137453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F4BECC7C-9680-BC4A-06BE-1DB6791EE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5F3BAD9-D0F3-923D-E7C3-9484B0A4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19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F481A-D63C-5432-0A82-25B73DB2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68" y="2322249"/>
            <a:ext cx="8697686" cy="1634880"/>
          </a:xfrm>
        </p:spPr>
        <p:txBody>
          <a:bodyPr anchor="b">
            <a:normAutofit/>
          </a:bodyPr>
          <a:lstStyle>
            <a:lvl1pPr>
              <a:lnSpc>
                <a:spcPts val="6500"/>
              </a:lnSpc>
              <a:defRPr sz="5000" b="1" i="0">
                <a:solidFill>
                  <a:schemeClr val="bg1"/>
                </a:solidFill>
                <a:latin typeface="Archivo SemiBold" pitchFamily="2" charset="77"/>
                <a:cs typeface="Archivo Semi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078BBEF6-791B-24FF-4733-636BF4FAA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4668" y="4602013"/>
            <a:ext cx="5662504" cy="1075386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None/>
              <a:defRPr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23866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2AE404-ED85-19C0-7E07-6988CA9BC0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202" y="1605283"/>
            <a:ext cx="5202237" cy="417575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nb-NO" dirty="0"/>
              <a:t>Sett inn tekst her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62F00A5-DF0A-541A-C55A-3CF68FA2E9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923" y="1605283"/>
            <a:ext cx="5202237" cy="417575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nb-NO" dirty="0"/>
              <a:t>Sett inn tekst her</a:t>
            </a:r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92A6A2A4-8DC2-8677-DD45-00A168DBB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06" y="500451"/>
            <a:ext cx="8809475" cy="72121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BDE89E4-B894-D21C-21ED-5E8ED5595A9E}"/>
              </a:ext>
            </a:extLst>
          </p:cNvPr>
          <p:cNvCxnSpPr>
            <a:cxnSpLocks/>
          </p:cNvCxnSpPr>
          <p:nvPr userDrawn="1"/>
        </p:nvCxnSpPr>
        <p:spPr>
          <a:xfrm>
            <a:off x="844017" y="1368820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F96A1734-5CB5-6024-3C99-18546E77F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9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2AE404-ED85-19C0-7E07-6988CA9BC0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4805" y="1645924"/>
            <a:ext cx="10634715" cy="41351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nb-NO" dirty="0"/>
              <a:t>Sett inn tekst her</a:t>
            </a:r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92A6A2A4-8DC2-8677-DD45-00A168DBB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06" y="500451"/>
            <a:ext cx="8809475" cy="72121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BDE89E4-B894-D21C-21ED-5E8ED5595A9E}"/>
              </a:ext>
            </a:extLst>
          </p:cNvPr>
          <p:cNvCxnSpPr>
            <a:cxnSpLocks/>
          </p:cNvCxnSpPr>
          <p:nvPr userDrawn="1"/>
        </p:nvCxnSpPr>
        <p:spPr>
          <a:xfrm>
            <a:off x="844017" y="1368820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A4F0D342-4C0F-F455-3328-6D24BB0F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52147"/>
            <a:ext cx="1229360" cy="4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035" y="512987"/>
            <a:ext cx="6931683" cy="721217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Challenges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B5D3456B-FC09-8A34-9BAF-AC4FCAB44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035" y="1620189"/>
            <a:ext cx="5499347" cy="959725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None/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Klikk her for å legge til tekst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0E54047B-F99D-98A1-7A9D-02B04E9D373E}"/>
              </a:ext>
            </a:extLst>
          </p:cNvPr>
          <p:cNvCxnSpPr>
            <a:cxnSpLocks/>
          </p:cNvCxnSpPr>
          <p:nvPr userDrawn="1"/>
        </p:nvCxnSpPr>
        <p:spPr>
          <a:xfrm>
            <a:off x="872152" y="1374535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20">
            <a:extLst>
              <a:ext uri="{FF2B5EF4-FFF2-40B4-BE49-F238E27FC236}">
                <a16:creationId xmlns:a16="http://schemas.microsoft.com/office/drawing/2014/main" id="{2B8473C2-5FEA-A261-CD3D-3349BA38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034" y="2676102"/>
            <a:ext cx="5499347" cy="1763097"/>
          </a:xfrm>
        </p:spPr>
        <p:txBody>
          <a:bodyPr>
            <a:noAutofit/>
          </a:bodyPr>
          <a:lstStyle>
            <a:lvl1pPr marL="171450" indent="-17145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Char char="→"/>
              <a:defRPr sz="13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F7300"/>
              </a:buClr>
              <a:buSzPct val="85000"/>
              <a:buFont typeface="Systemfont normal"/>
              <a:buChar char="→"/>
              <a:tabLst/>
              <a:defRPr/>
            </a:pPr>
            <a:r>
              <a:rPr lang="nb-NO" dirty="0"/>
              <a:t>Klikk her for å legge til tekst</a:t>
            </a:r>
          </a:p>
          <a:p>
            <a:pPr lvl="0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5CB142-5F08-1911-DACB-91CD4058D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82B74E57-CC58-1268-0077-9BD43F2582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5997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20">
            <a:extLst>
              <a:ext uri="{FF2B5EF4-FFF2-40B4-BE49-F238E27FC236}">
                <a16:creationId xmlns:a16="http://schemas.microsoft.com/office/drawing/2014/main" id="{3D20158B-B85C-233E-34B4-AB8938FFF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8566" y="1792312"/>
            <a:ext cx="3365651" cy="959725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None/>
              <a:defRPr sz="13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Tekstboks</a:t>
            </a:r>
          </a:p>
        </p:txBody>
      </p:sp>
      <p:sp>
        <p:nvSpPr>
          <p:cNvPr id="3" name="Plassholder for tekst 20">
            <a:extLst>
              <a:ext uri="{FF2B5EF4-FFF2-40B4-BE49-F238E27FC236}">
                <a16:creationId xmlns:a16="http://schemas.microsoft.com/office/drawing/2014/main" id="{A24BB3EE-97D9-AD40-14D1-F777872DD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8565" y="2949137"/>
            <a:ext cx="3365651" cy="959725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None/>
              <a:defRPr sz="13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Tekstboks</a:t>
            </a:r>
          </a:p>
        </p:txBody>
      </p:sp>
      <p:sp>
        <p:nvSpPr>
          <p:cNvPr id="4" name="Plassholder for tekst 20">
            <a:extLst>
              <a:ext uri="{FF2B5EF4-FFF2-40B4-BE49-F238E27FC236}">
                <a16:creationId xmlns:a16="http://schemas.microsoft.com/office/drawing/2014/main" id="{BBB80C2C-CC85-44D1-3DD6-0FAD829765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8564" y="4105962"/>
            <a:ext cx="3365651" cy="959725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Clr>
                <a:srgbClr val="FF7300"/>
              </a:buClr>
              <a:buSzPct val="85000"/>
              <a:buFont typeface="Systemfont normal"/>
              <a:buNone/>
              <a:defRPr sz="13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Ta kopi en tekstboks for å flere, eller slett de du ikke trenger.</a:t>
            </a:r>
          </a:p>
        </p:txBody>
      </p:sp>
    </p:spTree>
    <p:extLst>
      <p:ext uri="{BB962C8B-B14F-4D97-AF65-F5344CB8AC3E}">
        <p14:creationId xmlns:p14="http://schemas.microsoft.com/office/powerpoint/2010/main" val="127263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74CB9F4-F4C9-96F2-5AB0-D64EAA3AA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480" y="607501"/>
            <a:ext cx="2499360" cy="737065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rgbClr val="FF7300"/>
                </a:solidFill>
                <a:latin typeface="Archivo SemiBold" pitchFamily="2" charset="77"/>
                <a:cs typeface="Archivo SemiBold" pitchFamily="2" charset="77"/>
              </a:defRPr>
            </a:lvl1pPr>
          </a:lstStyle>
          <a:p>
            <a:r>
              <a:rPr lang="nb-NO" dirty="0"/>
              <a:t>01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216DFF45-F84A-3CD0-2862-62A882C9C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1426829"/>
            <a:ext cx="6457406" cy="1656613"/>
          </a:xfrm>
        </p:spPr>
        <p:txBody>
          <a:bodyPr>
            <a:norm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FA3A6AF-EC7D-876A-F6C3-4B2FBCCAC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835" y="6041571"/>
            <a:ext cx="1506213" cy="5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F481A-D63C-5432-0A82-25B73DB2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3" y="1884422"/>
            <a:ext cx="8003817" cy="3441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chemeClr val="bg1"/>
                </a:solidFill>
                <a:latin typeface="Archivo SemiBold" pitchFamily="2" charset="77"/>
                <a:cs typeface="Archivo Semi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55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18D24540-EAC4-9E2C-3C9D-1E814E253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2159" y="5021039"/>
            <a:ext cx="4963643" cy="4115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nb-NO" dirty="0"/>
              <a:t>Navn </a:t>
            </a:r>
            <a:br>
              <a:rPr lang="nb-NO" dirty="0"/>
            </a:br>
            <a:r>
              <a:rPr lang="nb-NO" dirty="0"/>
              <a:t>Stilling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DDFD4F9-7952-956A-FD47-62AD8A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59" y="1723337"/>
            <a:ext cx="6533695" cy="750329"/>
          </a:xfrm>
        </p:spPr>
        <p:txBody>
          <a:bodyPr anchor="b">
            <a:normAutofit/>
          </a:bodyPr>
          <a:lstStyle>
            <a:lvl1pPr>
              <a:defRPr sz="3000" b="1" i="0">
                <a:latin typeface="Archivo ExtraBold" pitchFamily="2" charset="77"/>
                <a:cs typeface="Archivo Extra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00A57A06-1066-16B9-79C2-55CCF2F1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159" y="2413201"/>
            <a:ext cx="9110640" cy="2651982"/>
          </a:xfrm>
        </p:spPr>
        <p:txBody>
          <a:bodyPr>
            <a:normAutofit/>
          </a:bodyPr>
          <a:lstStyle>
            <a:lvl1pPr marL="0" indent="0">
              <a:lnSpc>
                <a:spcPts val="4900"/>
              </a:lnSpc>
              <a:buNone/>
              <a:defRPr sz="32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7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B7EF7-8BDD-937A-973D-04BEFC3F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59" y="1704678"/>
            <a:ext cx="6533695" cy="750329"/>
          </a:xfrm>
        </p:spPr>
        <p:txBody>
          <a:bodyPr anchor="b">
            <a:normAutofit/>
          </a:bodyPr>
          <a:lstStyle>
            <a:lvl1pPr>
              <a:defRPr sz="3000" b="1" i="0">
                <a:latin typeface="Archivo ExtraBold" pitchFamily="2" charset="77"/>
                <a:cs typeface="Archivo ExtraBold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F10937-2992-C093-8EF8-BC769E26B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159" y="2431445"/>
            <a:ext cx="9110640" cy="3456479"/>
          </a:xfrm>
        </p:spPr>
        <p:txBody>
          <a:bodyPr>
            <a:normAutofit/>
          </a:bodyPr>
          <a:lstStyle>
            <a:lvl1pPr marL="0" indent="0">
              <a:lnSpc>
                <a:spcPts val="5000"/>
              </a:lnSpc>
              <a:buNone/>
              <a:defRPr sz="32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580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06" y="500451"/>
            <a:ext cx="8809475" cy="72121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241137-6BEA-8492-E015-837F8E1CF0B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4806" y="2561848"/>
            <a:ext cx="5331193" cy="3435092"/>
          </a:xfrm>
        </p:spPr>
        <p:txBody>
          <a:bodyPr anchor="t">
            <a:normAutofit/>
          </a:bodyPr>
          <a:lstStyle>
            <a:lvl1pPr marL="0" indent="0">
              <a:lnSpc>
                <a:spcPts val="1800"/>
              </a:lnSpc>
              <a:buNone/>
              <a:defRPr sz="1200" b="0" i="0">
                <a:solidFill>
                  <a:schemeClr val="tx1"/>
                </a:solidFill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br>
              <a:rPr lang="nb-NO" dirty="0"/>
            </a:br>
            <a:endParaRPr lang="nb-NO" dirty="0"/>
          </a:p>
          <a:p>
            <a:pPr lvl="0"/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E25107A-4C1A-8538-C550-FA17760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6" y="1488508"/>
            <a:ext cx="5331194" cy="721218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latin typeface="Archivo" pitchFamily="2" charset="77"/>
                <a:cs typeface="Archiv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FE2D4C6-9EB7-7F6F-FA5D-B084B3C9A38D}"/>
              </a:ext>
            </a:extLst>
          </p:cNvPr>
          <p:cNvCxnSpPr>
            <a:cxnSpLocks/>
          </p:cNvCxnSpPr>
          <p:nvPr userDrawn="1"/>
        </p:nvCxnSpPr>
        <p:spPr>
          <a:xfrm>
            <a:off x="844017" y="1368820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81DFC7FF-2F6F-3679-5C17-F29E0B4F2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DA0346D2-D1D1-CBBB-F496-C0B677F48B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001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06" y="1059251"/>
            <a:ext cx="5499348" cy="2683016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1DFC7FF-2F6F-3679-5C17-F29E0B4F2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88" y="6138292"/>
            <a:ext cx="1229360" cy="429488"/>
          </a:xfrm>
          <a:prstGeom prst="rect">
            <a:avLst/>
          </a:prstGeom>
        </p:spPr>
      </p:pic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881A9802-CA75-B075-3A83-140592A981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920" y="-12879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817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29933330-711E-0FA5-EDBD-EB13F5B1D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06" y="500451"/>
            <a:ext cx="8809475" cy="72121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Archivo SemiBold" pitchFamily="2" charset="77"/>
                <a:cs typeface="Archivo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241137-6BEA-8492-E015-837F8E1CF0B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4806" y="2561848"/>
            <a:ext cx="5331193" cy="3435092"/>
          </a:xfrm>
        </p:spPr>
        <p:txBody>
          <a:bodyPr anchor="t">
            <a:normAutofit/>
          </a:bodyPr>
          <a:lstStyle>
            <a:lvl1pPr marL="0" indent="0">
              <a:lnSpc>
                <a:spcPts val="1800"/>
              </a:lnSpc>
              <a:buNone/>
              <a:defRPr sz="1200" b="0" i="0">
                <a:solidFill>
                  <a:schemeClr val="tx1"/>
                </a:solidFill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br>
              <a:rPr lang="nb-NO" dirty="0"/>
            </a:br>
            <a:endParaRPr lang="nb-NO" dirty="0"/>
          </a:p>
          <a:p>
            <a:pPr lvl="0"/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E25107A-4C1A-8538-C550-FA17760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6" y="1488508"/>
            <a:ext cx="5331194" cy="721218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latin typeface="Archivo" pitchFamily="2" charset="77"/>
                <a:cs typeface="Archiv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FE2D4C6-9EB7-7F6F-FA5D-B084B3C9A38D}"/>
              </a:ext>
            </a:extLst>
          </p:cNvPr>
          <p:cNvCxnSpPr>
            <a:cxnSpLocks/>
          </p:cNvCxnSpPr>
          <p:nvPr userDrawn="1"/>
        </p:nvCxnSpPr>
        <p:spPr>
          <a:xfrm>
            <a:off x="844017" y="1368820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D35D7BAA-82E7-74BE-FD39-24D22058B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9649" y="-25758"/>
            <a:ext cx="6232351" cy="6883758"/>
          </a:xfrm>
          <a:custGeom>
            <a:avLst/>
            <a:gdLst>
              <a:gd name="connsiteX0" fmla="*/ 0 w 4413250"/>
              <a:gd name="connsiteY0" fmla="*/ 6858000 h 6858000"/>
              <a:gd name="connsiteX1" fmla="*/ 1103313 w 4413250"/>
              <a:gd name="connsiteY1" fmla="*/ 0 h 6858000"/>
              <a:gd name="connsiteX2" fmla="*/ 4413250 w 4413250"/>
              <a:gd name="connsiteY2" fmla="*/ 0 h 6858000"/>
              <a:gd name="connsiteX3" fmla="*/ 3309938 w 4413250"/>
              <a:gd name="connsiteY3" fmla="*/ 6858000 h 6858000"/>
              <a:gd name="connsiteX4" fmla="*/ 0 w 4413250"/>
              <a:gd name="connsiteY4" fmla="*/ 6858000 h 6858000"/>
              <a:gd name="connsiteX0" fmla="*/ 0 w 5495075"/>
              <a:gd name="connsiteY0" fmla="*/ 6870879 h 6870879"/>
              <a:gd name="connsiteX1" fmla="*/ 2185138 w 5495075"/>
              <a:gd name="connsiteY1" fmla="*/ 0 h 6870879"/>
              <a:gd name="connsiteX2" fmla="*/ 5495075 w 5495075"/>
              <a:gd name="connsiteY2" fmla="*/ 0 h 6870879"/>
              <a:gd name="connsiteX3" fmla="*/ 4391763 w 5495075"/>
              <a:gd name="connsiteY3" fmla="*/ 6858000 h 6870879"/>
              <a:gd name="connsiteX4" fmla="*/ 0 w 5495075"/>
              <a:gd name="connsiteY4" fmla="*/ 6870879 h 6870879"/>
              <a:gd name="connsiteX0" fmla="*/ 0 w 5499347"/>
              <a:gd name="connsiteY0" fmla="*/ 6870879 h 6870879"/>
              <a:gd name="connsiteX1" fmla="*/ 2185138 w 5499347"/>
              <a:gd name="connsiteY1" fmla="*/ 0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70879 h 6870879"/>
              <a:gd name="connsiteX1" fmla="*/ 1785893 w 5499347"/>
              <a:gd name="connsiteY1" fmla="*/ 25758 h 6870879"/>
              <a:gd name="connsiteX2" fmla="*/ 5495075 w 5499347"/>
              <a:gd name="connsiteY2" fmla="*/ 0 h 6870879"/>
              <a:gd name="connsiteX3" fmla="*/ 5499347 w 5499347"/>
              <a:gd name="connsiteY3" fmla="*/ 6870879 h 6870879"/>
              <a:gd name="connsiteX4" fmla="*/ 0 w 5499347"/>
              <a:gd name="connsiteY4" fmla="*/ 6870879 h 6870879"/>
              <a:gd name="connsiteX0" fmla="*/ 0 w 5499347"/>
              <a:gd name="connsiteY0" fmla="*/ 6883758 h 6883758"/>
              <a:gd name="connsiteX1" fmla="*/ 1773015 w 5499347"/>
              <a:gd name="connsiteY1" fmla="*/ 0 h 6883758"/>
              <a:gd name="connsiteX2" fmla="*/ 5495075 w 5499347"/>
              <a:gd name="connsiteY2" fmla="*/ 12879 h 6883758"/>
              <a:gd name="connsiteX3" fmla="*/ 5499347 w 5499347"/>
              <a:gd name="connsiteY3" fmla="*/ 6883758 h 6883758"/>
              <a:gd name="connsiteX4" fmla="*/ 0 w 5499347"/>
              <a:gd name="connsiteY4" fmla="*/ 6883758 h 6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347" h="6883758">
                <a:moveTo>
                  <a:pt x="0" y="6883758"/>
                </a:moveTo>
                <a:lnTo>
                  <a:pt x="1773015" y="0"/>
                </a:lnTo>
                <a:lnTo>
                  <a:pt x="5495075" y="12879"/>
                </a:lnTo>
                <a:lnTo>
                  <a:pt x="5499347" y="6883758"/>
                </a:lnTo>
                <a:lnTo>
                  <a:pt x="0" y="6883758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488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BEDD4AB-0EEF-E1DB-EC08-8985089E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F5D0E3-29E7-3038-56AA-85B94344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0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25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0" r:id="rId3"/>
    <p:sldLayoutId id="2147483661" r:id="rId4"/>
    <p:sldLayoutId id="2147483651" r:id="rId5"/>
    <p:sldLayoutId id="2147483660" r:id="rId6"/>
    <p:sldLayoutId id="2147483662" r:id="rId7"/>
    <p:sldLayoutId id="2147483677" r:id="rId8"/>
    <p:sldLayoutId id="2147483666" r:id="rId9"/>
    <p:sldLayoutId id="2147483663" r:id="rId10"/>
    <p:sldLayoutId id="2147483664" r:id="rId11"/>
    <p:sldLayoutId id="2147483667" r:id="rId12"/>
    <p:sldLayoutId id="2147483678" r:id="rId13"/>
    <p:sldLayoutId id="2147483672" r:id="rId14"/>
    <p:sldLayoutId id="2147483673" r:id="rId15"/>
    <p:sldLayoutId id="2147483674" r:id="rId16"/>
    <p:sldLayoutId id="2147483675" r:id="rId17"/>
    <p:sldLayoutId id="2147483679" r:id="rId18"/>
    <p:sldLayoutId id="2147483676" r:id="rId19"/>
    <p:sldLayoutId id="2147483654" r:id="rId20"/>
    <p:sldLayoutId id="2147483669" r:id="rId21"/>
    <p:sldLayoutId id="2147483668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chivo SemiBold" pitchFamily="2" charset="77"/>
          <a:ea typeface="+mj-ea"/>
          <a:cs typeface="Archivo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ystemfont normal"/>
        <a:buChar char="→"/>
        <a:defRPr sz="2800" kern="1200">
          <a:solidFill>
            <a:schemeClr val="tx1"/>
          </a:solidFill>
          <a:latin typeface="Archivo" pitchFamily="2" charset="77"/>
          <a:ea typeface="+mn-ea"/>
          <a:cs typeface="Archivo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font normal"/>
        <a:buChar char="→"/>
        <a:defRPr sz="2400" kern="1200">
          <a:solidFill>
            <a:schemeClr val="tx1"/>
          </a:solidFill>
          <a:latin typeface="Archivo" pitchFamily="2" charset="77"/>
          <a:ea typeface="+mn-ea"/>
          <a:cs typeface="Archivo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font normal"/>
        <a:buChar char="→"/>
        <a:defRPr sz="2000" kern="1200">
          <a:solidFill>
            <a:schemeClr val="tx1"/>
          </a:solidFill>
          <a:latin typeface="Archivo" pitchFamily="2" charset="77"/>
          <a:ea typeface="+mn-ea"/>
          <a:cs typeface="Archivo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font normal"/>
        <a:buChar char="→"/>
        <a:defRPr sz="1800" kern="1200">
          <a:solidFill>
            <a:schemeClr val="tx1"/>
          </a:solidFill>
          <a:latin typeface="Archivo" pitchFamily="2" charset="77"/>
          <a:ea typeface="+mn-ea"/>
          <a:cs typeface="Archivo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font normal"/>
        <a:buChar char="→"/>
        <a:defRPr sz="1800" kern="1200">
          <a:solidFill>
            <a:schemeClr val="tx1"/>
          </a:solidFill>
          <a:latin typeface="Archivo" pitchFamily="2" charset="77"/>
          <a:ea typeface="+mn-ea"/>
          <a:cs typeface="Archivo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61C72-7564-8AE5-84EE-3DA25DE9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0" dirty="0">
                <a:latin typeface="Archivo Medium" pitchFamily="2" charset="77"/>
                <a:cs typeface="Archivo Medium" pitchFamily="2" charset="77"/>
              </a:rPr>
              <a:t>Bærekraftig utvikling – </a:t>
            </a:r>
            <a:br>
              <a:rPr lang="nb-NO" b="0" dirty="0">
                <a:latin typeface="Archivo Medium" pitchFamily="2" charset="77"/>
                <a:cs typeface="Archivo Medium" pitchFamily="2" charset="77"/>
              </a:rPr>
            </a:br>
            <a:r>
              <a:rPr lang="nb-NO" b="0" dirty="0">
                <a:latin typeface="Archivo Medium" pitchFamily="2" charset="77"/>
                <a:cs typeface="Archivo Medium" pitchFamily="2" charset="77"/>
              </a:rPr>
              <a:t>Strategisk filosofi og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0523C2-EEB2-5F88-760F-C8C9ECE1D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Nor Lines Norway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6CAE672-E115-BBC9-B1D0-DB731529E3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6" y="523544"/>
            <a:ext cx="2684900" cy="9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sirkel, skjermbilde, design&#10;&#10;Automatisk generert beskrivelse">
            <a:extLst>
              <a:ext uri="{FF2B5EF4-FFF2-40B4-BE49-F238E27FC236}">
                <a16:creationId xmlns:a16="http://schemas.microsoft.com/office/drawing/2014/main" id="{873CE481-FABA-8CF8-6ADE-EAA15D267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166" y="510650"/>
            <a:ext cx="6024663" cy="529310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DFA2400-8982-B86C-F085-18A88CB17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175" y="6246253"/>
            <a:ext cx="1104654" cy="385921"/>
          </a:xfrm>
          <a:prstGeom prst="rect">
            <a:avLst/>
          </a:prstGeom>
        </p:spPr>
      </p:pic>
      <p:sp>
        <p:nvSpPr>
          <p:cNvPr id="12" name="Tittel 7">
            <a:extLst>
              <a:ext uri="{FF2B5EF4-FFF2-40B4-BE49-F238E27FC236}">
                <a16:creationId xmlns:a16="http://schemas.microsoft.com/office/drawing/2014/main" id="{7CF61FF9-ABA8-ECB8-0514-80A5656E5F97}"/>
              </a:ext>
            </a:extLst>
          </p:cNvPr>
          <p:cNvSpPr txBox="1">
            <a:spLocks/>
          </p:cNvSpPr>
          <p:nvPr/>
        </p:nvSpPr>
        <p:spPr>
          <a:xfrm>
            <a:off x="8191975" y="2395926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Mennesket i fokus</a:t>
            </a:r>
          </a:p>
        </p:txBody>
      </p:sp>
      <p:sp>
        <p:nvSpPr>
          <p:cNvPr id="13" name="Tittel 7">
            <a:extLst>
              <a:ext uri="{FF2B5EF4-FFF2-40B4-BE49-F238E27FC236}">
                <a16:creationId xmlns:a16="http://schemas.microsoft.com/office/drawing/2014/main" id="{AE7A9336-7B7F-C8F1-4B2C-AF7A0C0F8172}"/>
              </a:ext>
            </a:extLst>
          </p:cNvPr>
          <p:cNvSpPr txBox="1">
            <a:spLocks/>
          </p:cNvSpPr>
          <p:nvPr/>
        </p:nvSpPr>
        <p:spPr>
          <a:xfrm>
            <a:off x="6763426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Etisk drift</a:t>
            </a:r>
          </a:p>
        </p:txBody>
      </p:sp>
      <p:sp>
        <p:nvSpPr>
          <p:cNvPr id="14" name="Tittel 7">
            <a:extLst>
              <a:ext uri="{FF2B5EF4-FFF2-40B4-BE49-F238E27FC236}">
                <a16:creationId xmlns:a16="http://schemas.microsoft.com/office/drawing/2014/main" id="{8B058990-C07C-F2D4-9995-4C72EE85D511}"/>
              </a:ext>
            </a:extLst>
          </p:cNvPr>
          <p:cNvSpPr txBox="1">
            <a:spLocks/>
          </p:cNvSpPr>
          <p:nvPr/>
        </p:nvSpPr>
        <p:spPr>
          <a:xfrm>
            <a:off x="9653411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Klima og miljø</a:t>
            </a:r>
          </a:p>
        </p:txBody>
      </p:sp>
      <p:sp>
        <p:nvSpPr>
          <p:cNvPr id="15" name="Tittel 7">
            <a:extLst>
              <a:ext uri="{FF2B5EF4-FFF2-40B4-BE49-F238E27FC236}">
                <a16:creationId xmlns:a16="http://schemas.microsoft.com/office/drawing/2014/main" id="{E5C976AF-248B-2712-F641-36DB8545AA13}"/>
              </a:ext>
            </a:extLst>
          </p:cNvPr>
          <p:cNvSpPr txBox="1">
            <a:spLocks/>
          </p:cNvSpPr>
          <p:nvPr/>
        </p:nvSpPr>
        <p:spPr>
          <a:xfrm>
            <a:off x="8006539" y="3814849"/>
            <a:ext cx="1978077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400" dirty="0" err="1">
                <a:latin typeface="Archivo Medium" pitchFamily="2" charset="77"/>
                <a:cs typeface="Archivo Medium" pitchFamily="2" charset="77"/>
              </a:rPr>
              <a:t>Bærekraftstriangelet</a:t>
            </a:r>
            <a:endParaRPr lang="nb-NO" sz="1400" dirty="0"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F7C4877-8F4F-89C4-02A2-B4354ACB1B73}"/>
              </a:ext>
            </a:extLst>
          </p:cNvPr>
          <p:cNvSpPr txBox="1"/>
          <p:nvPr/>
        </p:nvSpPr>
        <p:spPr>
          <a:xfrm>
            <a:off x="738763" y="1795443"/>
            <a:ext cx="4788733" cy="83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1400" dirty="0">
                <a:latin typeface="Archivo" pitchFamily="2" charset="77"/>
                <a:cs typeface="Archivo" pitchFamily="2" charset="77"/>
              </a:rPr>
              <a:t>Bærekraftig drift og utvikling innebærer et ansvar for bevaring av klima og miljø, etisk ledelse og styring av virksomheten og mennesket i fokus.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35E50B2-BC47-35B2-1705-3519C321A22D}"/>
              </a:ext>
            </a:extLst>
          </p:cNvPr>
          <p:cNvSpPr txBox="1"/>
          <p:nvPr/>
        </p:nvSpPr>
        <p:spPr>
          <a:xfrm>
            <a:off x="738763" y="2897587"/>
            <a:ext cx="4788734" cy="12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Nor Lines Norway AS følger den samme strategiske filosofien for bærekraftig virksomhet som er nedfelt i </a:t>
            </a:r>
            <a:r>
              <a:rPr lang="nb-NO" sz="1000" dirty="0" err="1">
                <a:latin typeface="Archivo" pitchFamily="2" charset="77"/>
                <a:cs typeface="Archivo" pitchFamily="2" charset="77"/>
              </a:rPr>
              <a:t>Samskip</a:t>
            </a:r>
            <a:r>
              <a:rPr lang="nb-NO" sz="1000" dirty="0">
                <a:latin typeface="Archivo" pitchFamily="2" charset="77"/>
                <a:cs typeface="Archivo" pitchFamily="2" charset="77"/>
              </a:rPr>
              <a:t> (morselskap) sin strategiplan.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endParaRPr lang="nb-NO" sz="1000" dirty="0">
              <a:latin typeface="Archivo" pitchFamily="2" charset="77"/>
              <a:cs typeface="Archivo" pitchFamily="2" charset="77"/>
            </a:endParaRP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Nor Lines Norway skal drifte og utvikle selskapets forretningsvirksomhet i samsvar med grunnleggende prinsipper for bærekraftig drift. </a:t>
            </a:r>
          </a:p>
        </p:txBody>
      </p:sp>
      <p:sp>
        <p:nvSpPr>
          <p:cNvPr id="18" name="Undertittel 1">
            <a:extLst>
              <a:ext uri="{FF2B5EF4-FFF2-40B4-BE49-F238E27FC236}">
                <a16:creationId xmlns:a16="http://schemas.microsoft.com/office/drawing/2014/main" id="{EE70F04E-C849-4572-8109-E385057832CF}"/>
              </a:ext>
            </a:extLst>
          </p:cNvPr>
          <p:cNvSpPr txBox="1">
            <a:spLocks/>
          </p:cNvSpPr>
          <p:nvPr/>
        </p:nvSpPr>
        <p:spPr>
          <a:xfrm>
            <a:off x="738763" y="679175"/>
            <a:ext cx="7267776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2600" b="1" dirty="0"/>
              <a:t>Bærekraftig forretningsdrift og utvikling</a:t>
            </a:r>
          </a:p>
        </p:txBody>
      </p:sp>
      <p:sp>
        <p:nvSpPr>
          <p:cNvPr id="19" name="Tittel 7">
            <a:extLst>
              <a:ext uri="{FF2B5EF4-FFF2-40B4-BE49-F238E27FC236}">
                <a16:creationId xmlns:a16="http://schemas.microsoft.com/office/drawing/2014/main" id="{28F6307D-704B-9E35-BB52-1ADF07E22D45}"/>
              </a:ext>
            </a:extLst>
          </p:cNvPr>
          <p:cNvSpPr txBox="1">
            <a:spLocks/>
          </p:cNvSpPr>
          <p:nvPr/>
        </p:nvSpPr>
        <p:spPr>
          <a:xfrm>
            <a:off x="738763" y="443602"/>
            <a:ext cx="6024663" cy="471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r>
              <a:rPr lang="nb-NO" sz="1600" dirty="0">
                <a:latin typeface="Archivo Medium" pitchFamily="2" charset="77"/>
                <a:cs typeface="Archivo Medium" pitchFamily="2" charset="77"/>
              </a:rPr>
              <a:t>Nor Lines Norway</a:t>
            </a:r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44307733-14FB-5F98-43F0-84EBFC88A997}"/>
              </a:ext>
            </a:extLst>
          </p:cNvPr>
          <p:cNvCxnSpPr>
            <a:cxnSpLocks/>
          </p:cNvCxnSpPr>
          <p:nvPr/>
        </p:nvCxnSpPr>
        <p:spPr>
          <a:xfrm>
            <a:off x="844017" y="1417478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4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873CE481-FABA-8CF8-6ADE-EAA15D267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166" y="510650"/>
            <a:ext cx="6024662" cy="529310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DFA2400-8982-B86C-F085-18A88CB17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175" y="6246253"/>
            <a:ext cx="1104654" cy="385921"/>
          </a:xfrm>
          <a:prstGeom prst="rect">
            <a:avLst/>
          </a:prstGeom>
        </p:spPr>
      </p:pic>
      <p:sp>
        <p:nvSpPr>
          <p:cNvPr id="12" name="Tittel 7">
            <a:extLst>
              <a:ext uri="{FF2B5EF4-FFF2-40B4-BE49-F238E27FC236}">
                <a16:creationId xmlns:a16="http://schemas.microsoft.com/office/drawing/2014/main" id="{7CF61FF9-ABA8-ECB8-0514-80A5656E5F97}"/>
              </a:ext>
            </a:extLst>
          </p:cNvPr>
          <p:cNvSpPr txBox="1">
            <a:spLocks/>
          </p:cNvSpPr>
          <p:nvPr/>
        </p:nvSpPr>
        <p:spPr>
          <a:xfrm>
            <a:off x="8191975" y="2395926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solidFill>
                  <a:schemeClr val="bg1"/>
                </a:solidFill>
                <a:latin typeface="Archivo Medium" pitchFamily="2" charset="77"/>
                <a:cs typeface="Archivo Medium" pitchFamily="2" charset="77"/>
              </a:rPr>
              <a:t>Mennesket i fokus</a:t>
            </a:r>
          </a:p>
        </p:txBody>
      </p:sp>
      <p:sp>
        <p:nvSpPr>
          <p:cNvPr id="13" name="Tittel 7">
            <a:extLst>
              <a:ext uri="{FF2B5EF4-FFF2-40B4-BE49-F238E27FC236}">
                <a16:creationId xmlns:a16="http://schemas.microsoft.com/office/drawing/2014/main" id="{AE7A9336-7B7F-C8F1-4B2C-AF7A0C0F8172}"/>
              </a:ext>
            </a:extLst>
          </p:cNvPr>
          <p:cNvSpPr txBox="1">
            <a:spLocks/>
          </p:cNvSpPr>
          <p:nvPr/>
        </p:nvSpPr>
        <p:spPr>
          <a:xfrm>
            <a:off x="6763426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Etisk drift</a:t>
            </a:r>
          </a:p>
        </p:txBody>
      </p:sp>
      <p:sp>
        <p:nvSpPr>
          <p:cNvPr id="14" name="Tittel 7">
            <a:extLst>
              <a:ext uri="{FF2B5EF4-FFF2-40B4-BE49-F238E27FC236}">
                <a16:creationId xmlns:a16="http://schemas.microsoft.com/office/drawing/2014/main" id="{8B058990-C07C-F2D4-9995-4C72EE85D511}"/>
              </a:ext>
            </a:extLst>
          </p:cNvPr>
          <p:cNvSpPr txBox="1">
            <a:spLocks/>
          </p:cNvSpPr>
          <p:nvPr/>
        </p:nvSpPr>
        <p:spPr>
          <a:xfrm>
            <a:off x="9653411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Klima og miljø</a:t>
            </a:r>
          </a:p>
        </p:txBody>
      </p:sp>
      <p:sp>
        <p:nvSpPr>
          <p:cNvPr id="15" name="Tittel 7">
            <a:extLst>
              <a:ext uri="{FF2B5EF4-FFF2-40B4-BE49-F238E27FC236}">
                <a16:creationId xmlns:a16="http://schemas.microsoft.com/office/drawing/2014/main" id="{E5C976AF-248B-2712-F641-36DB8545AA13}"/>
              </a:ext>
            </a:extLst>
          </p:cNvPr>
          <p:cNvSpPr txBox="1">
            <a:spLocks/>
          </p:cNvSpPr>
          <p:nvPr/>
        </p:nvSpPr>
        <p:spPr>
          <a:xfrm>
            <a:off x="8006539" y="3814849"/>
            <a:ext cx="1978077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400" dirty="0" err="1">
                <a:latin typeface="Archivo Medium" pitchFamily="2" charset="77"/>
                <a:cs typeface="Archivo Medium" pitchFamily="2" charset="77"/>
              </a:rPr>
              <a:t>Bærekraftstriangelet</a:t>
            </a:r>
            <a:endParaRPr lang="nb-NO" sz="1400" dirty="0"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F7C4877-8F4F-89C4-02A2-B4354ACB1B73}"/>
              </a:ext>
            </a:extLst>
          </p:cNvPr>
          <p:cNvSpPr txBox="1"/>
          <p:nvPr/>
        </p:nvSpPr>
        <p:spPr>
          <a:xfrm>
            <a:off x="738764" y="1870560"/>
            <a:ext cx="4687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600" b="1" dirty="0">
                <a:latin typeface="Archivo Medium" pitchFamily="2" charset="77"/>
                <a:cs typeface="Archivo Medium" pitchFamily="2" charset="77"/>
              </a:rPr>
              <a:t>Mennesket i fokus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35E50B2-BC47-35B2-1705-3519C321A22D}"/>
              </a:ext>
            </a:extLst>
          </p:cNvPr>
          <p:cNvSpPr txBox="1"/>
          <p:nvPr/>
        </p:nvSpPr>
        <p:spPr>
          <a:xfrm>
            <a:off x="738763" y="3108063"/>
            <a:ext cx="468768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000" b="1" dirty="0">
                <a:latin typeface="Archivo SemiBold" pitchFamily="2" charset="77"/>
                <a:cs typeface="Archivo SemiBold" pitchFamily="2" charset="77"/>
              </a:rPr>
              <a:t>Nor Lines arbeider kontinuerlig med: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Trygghet på arbeidsplass og i operasjon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Helsebevarende arbeidsplass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Utviklende og kompetansehevende organisasjon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072B3BF-7101-22CB-865C-2CADB2FD747C}"/>
              </a:ext>
            </a:extLst>
          </p:cNvPr>
          <p:cNvSpPr txBox="1"/>
          <p:nvPr/>
        </p:nvSpPr>
        <p:spPr>
          <a:xfrm>
            <a:off x="738763" y="2225301"/>
            <a:ext cx="4687684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Nor Lines arbeider kontinuerlig med HMS for å opprettholde og forbedre en trygg, sikker og givende arbeidsplass.</a:t>
            </a:r>
          </a:p>
        </p:txBody>
      </p:sp>
      <p:sp>
        <p:nvSpPr>
          <p:cNvPr id="19" name="Undertittel 1">
            <a:extLst>
              <a:ext uri="{FF2B5EF4-FFF2-40B4-BE49-F238E27FC236}">
                <a16:creationId xmlns:a16="http://schemas.microsoft.com/office/drawing/2014/main" id="{33C69F8F-A911-7D55-6EA5-26CDA7CD033C}"/>
              </a:ext>
            </a:extLst>
          </p:cNvPr>
          <p:cNvSpPr txBox="1">
            <a:spLocks/>
          </p:cNvSpPr>
          <p:nvPr/>
        </p:nvSpPr>
        <p:spPr>
          <a:xfrm>
            <a:off x="738763" y="679175"/>
            <a:ext cx="7267776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2600" b="1" dirty="0"/>
              <a:t>Bærekraftig forretningsdrift og utvikling</a:t>
            </a:r>
          </a:p>
        </p:txBody>
      </p:sp>
      <p:sp>
        <p:nvSpPr>
          <p:cNvPr id="20" name="Tittel 7">
            <a:extLst>
              <a:ext uri="{FF2B5EF4-FFF2-40B4-BE49-F238E27FC236}">
                <a16:creationId xmlns:a16="http://schemas.microsoft.com/office/drawing/2014/main" id="{ADFCCF0F-FB3B-62EF-881F-F6BC3223FEAA}"/>
              </a:ext>
            </a:extLst>
          </p:cNvPr>
          <p:cNvSpPr txBox="1">
            <a:spLocks/>
          </p:cNvSpPr>
          <p:nvPr/>
        </p:nvSpPr>
        <p:spPr>
          <a:xfrm>
            <a:off x="738763" y="443602"/>
            <a:ext cx="6024663" cy="471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r>
              <a:rPr lang="nb-NO" sz="1600" dirty="0">
                <a:latin typeface="Archivo Medium" pitchFamily="2" charset="77"/>
                <a:cs typeface="Archivo Medium" pitchFamily="2" charset="77"/>
              </a:rPr>
              <a:t>Nor Lines Norway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78650EB4-8D8D-1286-4F82-CFFEA273E814}"/>
              </a:ext>
            </a:extLst>
          </p:cNvPr>
          <p:cNvCxnSpPr>
            <a:cxnSpLocks/>
          </p:cNvCxnSpPr>
          <p:nvPr/>
        </p:nvCxnSpPr>
        <p:spPr>
          <a:xfrm>
            <a:off x="844017" y="1417478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>
            <a:extLst>
              <a:ext uri="{FF2B5EF4-FFF2-40B4-BE49-F238E27FC236}">
                <a16:creationId xmlns:a16="http://schemas.microsoft.com/office/drawing/2014/main" id="{46EA0548-E0CD-138D-A044-4A5377938A1A}"/>
              </a:ext>
            </a:extLst>
          </p:cNvPr>
          <p:cNvSpPr txBox="1">
            <a:spLocks/>
          </p:cNvSpPr>
          <p:nvPr/>
        </p:nvSpPr>
        <p:spPr>
          <a:xfrm>
            <a:off x="738763" y="679175"/>
            <a:ext cx="7267776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2600" b="1" dirty="0"/>
              <a:t>Bærekraftig forretningsdrift og utvikling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36174D5-B958-205D-F6FD-31570A4CF1F1}"/>
              </a:ext>
            </a:extLst>
          </p:cNvPr>
          <p:cNvSpPr txBox="1">
            <a:spLocks/>
          </p:cNvSpPr>
          <p:nvPr/>
        </p:nvSpPr>
        <p:spPr>
          <a:xfrm>
            <a:off x="738763" y="443602"/>
            <a:ext cx="6024663" cy="471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r>
              <a:rPr lang="nb-NO" sz="1600" dirty="0">
                <a:latin typeface="Archivo Medium" pitchFamily="2" charset="77"/>
                <a:cs typeface="Archivo Medium" pitchFamily="2" charset="77"/>
              </a:rPr>
              <a:t>Nor Lines Norway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F32143DC-7DC7-0602-E099-83F5C505B952}"/>
              </a:ext>
            </a:extLst>
          </p:cNvPr>
          <p:cNvCxnSpPr>
            <a:cxnSpLocks/>
          </p:cNvCxnSpPr>
          <p:nvPr/>
        </p:nvCxnSpPr>
        <p:spPr>
          <a:xfrm>
            <a:off x="844017" y="1417478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873CE481-FABA-8CF8-6ADE-EAA15D267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166" y="510650"/>
            <a:ext cx="6024662" cy="529310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DFA2400-8982-B86C-F085-18A88CB17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175" y="6246253"/>
            <a:ext cx="1104654" cy="385921"/>
          </a:xfrm>
          <a:prstGeom prst="rect">
            <a:avLst/>
          </a:prstGeom>
        </p:spPr>
      </p:pic>
      <p:sp>
        <p:nvSpPr>
          <p:cNvPr id="12" name="Tittel 7">
            <a:extLst>
              <a:ext uri="{FF2B5EF4-FFF2-40B4-BE49-F238E27FC236}">
                <a16:creationId xmlns:a16="http://schemas.microsoft.com/office/drawing/2014/main" id="{7CF61FF9-ABA8-ECB8-0514-80A5656E5F97}"/>
              </a:ext>
            </a:extLst>
          </p:cNvPr>
          <p:cNvSpPr txBox="1">
            <a:spLocks/>
          </p:cNvSpPr>
          <p:nvPr/>
        </p:nvSpPr>
        <p:spPr>
          <a:xfrm>
            <a:off x="8191975" y="2395926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Mennesket i fokus</a:t>
            </a:r>
          </a:p>
        </p:txBody>
      </p:sp>
      <p:sp>
        <p:nvSpPr>
          <p:cNvPr id="13" name="Tittel 7">
            <a:extLst>
              <a:ext uri="{FF2B5EF4-FFF2-40B4-BE49-F238E27FC236}">
                <a16:creationId xmlns:a16="http://schemas.microsoft.com/office/drawing/2014/main" id="{AE7A9336-7B7F-C8F1-4B2C-AF7A0C0F8172}"/>
              </a:ext>
            </a:extLst>
          </p:cNvPr>
          <p:cNvSpPr txBox="1">
            <a:spLocks/>
          </p:cNvSpPr>
          <p:nvPr/>
        </p:nvSpPr>
        <p:spPr>
          <a:xfrm>
            <a:off x="6763426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Etisk drift</a:t>
            </a:r>
          </a:p>
        </p:txBody>
      </p:sp>
      <p:sp>
        <p:nvSpPr>
          <p:cNvPr id="14" name="Tittel 7">
            <a:extLst>
              <a:ext uri="{FF2B5EF4-FFF2-40B4-BE49-F238E27FC236}">
                <a16:creationId xmlns:a16="http://schemas.microsoft.com/office/drawing/2014/main" id="{8B058990-C07C-F2D4-9995-4C72EE85D511}"/>
              </a:ext>
            </a:extLst>
          </p:cNvPr>
          <p:cNvSpPr txBox="1">
            <a:spLocks/>
          </p:cNvSpPr>
          <p:nvPr/>
        </p:nvSpPr>
        <p:spPr>
          <a:xfrm>
            <a:off x="9653411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solidFill>
                  <a:schemeClr val="bg1"/>
                </a:solidFill>
                <a:latin typeface="Archivo Medium" pitchFamily="2" charset="77"/>
                <a:cs typeface="Archivo Medium" pitchFamily="2" charset="77"/>
              </a:rPr>
              <a:t>Klima og miljø</a:t>
            </a:r>
          </a:p>
        </p:txBody>
      </p:sp>
      <p:sp>
        <p:nvSpPr>
          <p:cNvPr id="15" name="Tittel 7">
            <a:extLst>
              <a:ext uri="{FF2B5EF4-FFF2-40B4-BE49-F238E27FC236}">
                <a16:creationId xmlns:a16="http://schemas.microsoft.com/office/drawing/2014/main" id="{E5C976AF-248B-2712-F641-36DB8545AA13}"/>
              </a:ext>
            </a:extLst>
          </p:cNvPr>
          <p:cNvSpPr txBox="1">
            <a:spLocks/>
          </p:cNvSpPr>
          <p:nvPr/>
        </p:nvSpPr>
        <p:spPr>
          <a:xfrm>
            <a:off x="8006539" y="3814849"/>
            <a:ext cx="1978077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400" dirty="0" err="1">
                <a:latin typeface="Archivo Medium" pitchFamily="2" charset="77"/>
                <a:cs typeface="Archivo Medium" pitchFamily="2" charset="77"/>
              </a:rPr>
              <a:t>Bærekraftstriangelet</a:t>
            </a:r>
            <a:endParaRPr lang="nb-NO" sz="1400" dirty="0"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F7C4877-8F4F-89C4-02A2-B4354ACB1B73}"/>
              </a:ext>
            </a:extLst>
          </p:cNvPr>
          <p:cNvSpPr txBox="1"/>
          <p:nvPr/>
        </p:nvSpPr>
        <p:spPr>
          <a:xfrm>
            <a:off x="738763" y="1727504"/>
            <a:ext cx="4687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600" b="1" dirty="0">
                <a:latin typeface="Archivo Medium" pitchFamily="2" charset="77"/>
                <a:cs typeface="Archivo Medium" pitchFamily="2" charset="77"/>
              </a:rPr>
              <a:t>Klima og miljø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35E50B2-BC47-35B2-1705-3519C321A22D}"/>
              </a:ext>
            </a:extLst>
          </p:cNvPr>
          <p:cNvSpPr txBox="1"/>
          <p:nvPr/>
        </p:nvSpPr>
        <p:spPr>
          <a:xfrm>
            <a:off x="738761" y="2768976"/>
            <a:ext cx="5020592" cy="36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3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Med bruk av godsfremføring på båt har vi redusert det totale utslippet av drivhusgasser med  31 % sammenliknet med fremføring på vei og  nivået som er definert av myndigheter</a:t>
            </a:r>
          </a:p>
          <a:p>
            <a:pPr marL="342900" marR="0" lvl="0" indent="-342900" algn="l" defTabSz="914400" rtl="0" eaLnBrk="1" fontAlgn="auto" latinLnBrk="0" hangingPunct="1">
              <a:lnSpc>
                <a:spcPts val="13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Med bruk av </a:t>
            </a:r>
            <a:r>
              <a:rPr lang="nb-NO" sz="1000" dirty="0" err="1">
                <a:latin typeface="Archivo" pitchFamily="2" charset="0"/>
                <a:cs typeface="Archivo" pitchFamily="2" charset="0"/>
              </a:rPr>
              <a:t>godsfremføring</a:t>
            </a:r>
            <a:r>
              <a:rPr lang="nb-NO" sz="1000" dirty="0">
                <a:latin typeface="Archivo" pitchFamily="2" charset="0"/>
                <a:cs typeface="Archivo" pitchFamily="2" charset="0"/>
              </a:rPr>
              <a:t> på båt reduserer vi samfunnskostnader I form av veislitasje, svevestøv, ulykker og generell trafikkbelastning</a:t>
            </a:r>
          </a:p>
          <a:p>
            <a:pPr marL="342900" indent="-342900">
              <a:lnSpc>
                <a:spcPts val="132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Vi har fornyet truckflåten med elektriske trucker</a:t>
            </a:r>
          </a:p>
          <a:p>
            <a:pPr marL="342900" lvl="0" indent="-342900">
              <a:lnSpc>
                <a:spcPts val="132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Samtlige terminaler bruker CO2 fri energi til lys og oppvarming</a:t>
            </a:r>
          </a:p>
          <a:p>
            <a:pPr marR="0" lvl="0" algn="l" defTabSz="914400" rtl="0" eaLnBrk="1" fontAlgn="auto" latinLnBrk="0" hangingPunct="1">
              <a:lnSpc>
                <a:spcPts val="132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nb-NO" sz="1000" b="1" dirty="0">
                <a:latin typeface="Archivo" pitchFamily="2" charset="0"/>
                <a:cs typeface="Archivo" pitchFamily="2" charset="0"/>
              </a:rPr>
            </a:br>
            <a:r>
              <a:rPr lang="nb-NO" sz="1000" b="1" dirty="0">
                <a:latin typeface="Archivo" pitchFamily="2" charset="0"/>
                <a:cs typeface="Archivo" pitchFamily="2" charset="0"/>
              </a:rPr>
              <a:t>Nor Lines Norway har i sin strategiske plan for “grønn utvikling” mål om å:</a:t>
            </a:r>
          </a:p>
          <a:p>
            <a:pPr marL="342900" marR="0" lvl="0" indent="-342900" algn="l" defTabSz="914400" rtl="0" eaLnBrk="1" fontAlgn="auto" latinLnBrk="0" hangingPunct="1">
              <a:lnSpc>
                <a:spcPts val="13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Redusere utslipp av drivhusgasser og innen 2030 nå målet om 70% reduksjon av utslipp av drivhusgasser. Dette forutsetter at kunder og myndigheter tar samme ansvar og forpliktelser</a:t>
            </a:r>
          </a:p>
          <a:p>
            <a:pPr marL="342900" marR="0" lvl="0" indent="-342900" algn="l" defTabSz="914400" rtl="0" eaLnBrk="1" fontAlgn="auto" latinLnBrk="0" hangingPunct="1">
              <a:lnSpc>
                <a:spcPts val="13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All tilnærming skal være basert på vitenskapelig akseptable metoder for måling og verifisering av utslipp</a:t>
            </a:r>
          </a:p>
          <a:p>
            <a:pPr marL="342900" marR="0" lvl="0" indent="-342900" algn="l" defTabSz="914400" rtl="0" eaLnBrk="1" fontAlgn="auto" latinLnBrk="0" hangingPunct="1">
              <a:lnSpc>
                <a:spcPts val="13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Vi benytter metodikken og rammeverket til Global </a:t>
            </a:r>
            <a:r>
              <a:rPr lang="nb-NO" sz="1000" dirty="0" err="1">
                <a:latin typeface="Archivo" pitchFamily="2" charset="0"/>
                <a:cs typeface="Archivo" pitchFamily="2" charset="0"/>
              </a:rPr>
              <a:t>Logistics</a:t>
            </a:r>
            <a:r>
              <a:rPr lang="nb-NO" sz="1000" dirty="0">
                <a:latin typeface="Archivo" pitchFamily="2" charset="0"/>
                <a:cs typeface="Archivo" pitchFamily="2" charset="0"/>
              </a:rPr>
              <a:t> </a:t>
            </a:r>
            <a:r>
              <a:rPr lang="nb-NO" sz="1000" dirty="0" err="1">
                <a:latin typeface="Archivo" pitchFamily="2" charset="0"/>
                <a:cs typeface="Archivo" pitchFamily="2" charset="0"/>
              </a:rPr>
              <a:t>Emmision</a:t>
            </a:r>
            <a:r>
              <a:rPr lang="nb-NO" sz="1000" dirty="0">
                <a:latin typeface="Archivo" pitchFamily="2" charset="0"/>
                <a:cs typeface="Archivo" pitchFamily="2" charset="0"/>
              </a:rPr>
              <a:t> Council (GLEC) I forhold til vår utvikling og forbedringsarbeid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072B3BF-7101-22CB-865C-2CADB2FD747C}"/>
              </a:ext>
            </a:extLst>
          </p:cNvPr>
          <p:cNvSpPr txBox="1"/>
          <p:nvPr/>
        </p:nvSpPr>
        <p:spPr>
          <a:xfrm>
            <a:off x="738761" y="2082245"/>
            <a:ext cx="5020591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Nor Lines har pr i dag gjennomført mange tiltak for å redusere påvirkning av klima og miljø.</a:t>
            </a:r>
          </a:p>
        </p:txBody>
      </p:sp>
    </p:spTree>
    <p:extLst>
      <p:ext uri="{BB962C8B-B14F-4D97-AF65-F5344CB8AC3E}">
        <p14:creationId xmlns:p14="http://schemas.microsoft.com/office/powerpoint/2010/main" val="316424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DF2B1066-CEFD-523F-9483-E0DC3AD95E66}"/>
              </a:ext>
            </a:extLst>
          </p:cNvPr>
          <p:cNvSpPr/>
          <p:nvPr/>
        </p:nvSpPr>
        <p:spPr>
          <a:xfrm>
            <a:off x="8966700" y="0"/>
            <a:ext cx="3225300" cy="6858000"/>
          </a:xfrm>
          <a:prstGeom prst="rect">
            <a:avLst/>
          </a:prstGeom>
          <a:solidFill>
            <a:srgbClr val="FF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Undertittel 1">
            <a:extLst>
              <a:ext uri="{FF2B5EF4-FFF2-40B4-BE49-F238E27FC236}">
                <a16:creationId xmlns:a16="http://schemas.microsoft.com/office/drawing/2014/main" id="{46EA0548-E0CD-138D-A044-4A5377938A1A}"/>
              </a:ext>
            </a:extLst>
          </p:cNvPr>
          <p:cNvSpPr txBox="1">
            <a:spLocks/>
          </p:cNvSpPr>
          <p:nvPr/>
        </p:nvSpPr>
        <p:spPr>
          <a:xfrm>
            <a:off x="265318" y="395102"/>
            <a:ext cx="7267776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2000" b="1" dirty="0"/>
              <a:t>Bærekraftig – målutvikling for GHG utslipp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36174D5-B958-205D-F6FD-31570A4CF1F1}"/>
              </a:ext>
            </a:extLst>
          </p:cNvPr>
          <p:cNvSpPr txBox="1">
            <a:spLocks/>
          </p:cNvSpPr>
          <p:nvPr/>
        </p:nvSpPr>
        <p:spPr>
          <a:xfrm>
            <a:off x="275592" y="322498"/>
            <a:ext cx="6024663" cy="471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r>
              <a:rPr lang="nb-NO" sz="1200" dirty="0">
                <a:latin typeface="Archivo Medium" pitchFamily="2" charset="77"/>
                <a:cs typeface="Archivo Medium" pitchFamily="2" charset="77"/>
              </a:rPr>
              <a:t>Nor Lines Norway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F32143DC-7DC7-0602-E099-83F5C505B952}"/>
              </a:ext>
            </a:extLst>
          </p:cNvPr>
          <p:cNvCxnSpPr>
            <a:cxnSpLocks/>
          </p:cNvCxnSpPr>
          <p:nvPr/>
        </p:nvCxnSpPr>
        <p:spPr>
          <a:xfrm>
            <a:off x="371793" y="1088144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40433D-E5E0-1686-B93D-506C3E3FCD9D}"/>
              </a:ext>
            </a:extLst>
          </p:cNvPr>
          <p:cNvSpPr txBox="1"/>
          <p:nvPr/>
        </p:nvSpPr>
        <p:spPr>
          <a:xfrm>
            <a:off x="596585" y="6225638"/>
            <a:ext cx="6936510" cy="41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</a:pPr>
            <a:r>
              <a:rPr lang="nb-NO" sz="800" dirty="0">
                <a:latin typeface="Archivo" pitchFamily="2" charset="77"/>
                <a:cs typeface="Archivo" pitchFamily="2" charset="77"/>
              </a:rPr>
              <a:t>(EU) 2019 / 1242 - reduksjonsmål CO2- e utslipp fra nye tunge kjøretøy / Samferdselsdepartementet 14 nov 2022 (målt mot 2019) - omgjort til SCM transportutslipp basert på GLEC standard - utslippsintensitet for tunge kjøretøy - 60% KAPu + 17.5 % tomgang</a:t>
            </a:r>
            <a:endParaRPr lang="en-US" sz="800" dirty="0">
              <a:latin typeface="Archivo" pitchFamily="2" charset="77"/>
              <a:cs typeface="Archivo" pitchFamily="2" charset="77"/>
            </a:endParaRPr>
          </a:p>
        </p:txBody>
      </p:sp>
      <p:pic>
        <p:nvPicPr>
          <p:cNvPr id="24" name="Bilde 23" descr="Et bilde som inneholder skjermbilde, line, Fargerikt, design&#10;&#10;Automatisk generert beskrivelse">
            <a:extLst>
              <a:ext uri="{FF2B5EF4-FFF2-40B4-BE49-F238E27FC236}">
                <a16:creationId xmlns:a16="http://schemas.microsoft.com/office/drawing/2014/main" id="{7E1BEF6D-04A2-5C93-455B-AC92DBF9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653"/>
          <a:stretch/>
        </p:blipFill>
        <p:spPr>
          <a:xfrm>
            <a:off x="764236" y="5842553"/>
            <a:ext cx="399949" cy="56508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25900A4C-23A1-47B0-AE30-E0BBD8C8F245}"/>
              </a:ext>
            </a:extLst>
          </p:cNvPr>
          <p:cNvSpPr txBox="1"/>
          <p:nvPr/>
        </p:nvSpPr>
        <p:spPr>
          <a:xfrm>
            <a:off x="1225351" y="5719709"/>
            <a:ext cx="1082920" cy="247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</a:pPr>
            <a:r>
              <a:rPr lang="nb-NO" sz="800" dirty="0">
                <a:latin typeface="Archivo" pitchFamily="2" charset="77"/>
                <a:cs typeface="Archivo" pitchFamily="2" charset="77"/>
              </a:rPr>
              <a:t>NLN </a:t>
            </a:r>
            <a:r>
              <a:rPr lang="nb-NO" sz="800" dirty="0" err="1">
                <a:latin typeface="Archivo" pitchFamily="2" charset="77"/>
                <a:cs typeface="Archivo" pitchFamily="2" charset="77"/>
              </a:rPr>
              <a:t>Basecaselevel</a:t>
            </a:r>
            <a:endParaRPr lang="en-US" sz="800" dirty="0">
              <a:latin typeface="Archivo" pitchFamily="2" charset="77"/>
              <a:cs typeface="Archivo" pitchFamily="2" charset="77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B517FFE-7000-3458-8F1D-3D5A162DAE46}"/>
              </a:ext>
            </a:extLst>
          </p:cNvPr>
          <p:cNvSpPr txBox="1"/>
          <p:nvPr/>
        </p:nvSpPr>
        <p:spPr>
          <a:xfrm>
            <a:off x="3074817" y="5735005"/>
            <a:ext cx="1603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Archivo" pitchFamily="2" charset="77"/>
                <a:cs typeface="Archivo" pitchFamily="2" charset="77"/>
              </a:rPr>
              <a:t>NLN - utslipp multimodal transport Norge</a:t>
            </a:r>
            <a:endParaRPr lang="en-US" sz="800" dirty="0">
              <a:latin typeface="Archivo" pitchFamily="2" charset="77"/>
              <a:cs typeface="Archivo" pitchFamily="2" charset="77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74DA58E0-1664-15A3-01C2-0666BAFC9171}"/>
              </a:ext>
            </a:extLst>
          </p:cNvPr>
          <p:cNvSpPr txBox="1"/>
          <p:nvPr/>
        </p:nvSpPr>
        <p:spPr>
          <a:xfrm>
            <a:off x="5276929" y="5735005"/>
            <a:ext cx="12100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Archivo" pitchFamily="2" charset="77"/>
                <a:cs typeface="Archivo" pitchFamily="2" charset="77"/>
              </a:rPr>
              <a:t>EU og Norske Myndigheter - krav</a:t>
            </a:r>
            <a:endParaRPr lang="en-US" sz="800" dirty="0">
              <a:latin typeface="Archivo" pitchFamily="2" charset="77"/>
              <a:cs typeface="Archivo" pitchFamily="2" charset="77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6C614B1-09A8-81A5-87B3-FF0A8F0D6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" r="3162"/>
          <a:stretch/>
        </p:blipFill>
        <p:spPr>
          <a:xfrm>
            <a:off x="348038" y="1369705"/>
            <a:ext cx="8246867" cy="4050622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3FAFB83C-9D38-1AC0-205E-07886D1DEC0D}"/>
              </a:ext>
            </a:extLst>
          </p:cNvPr>
          <p:cNvCxnSpPr>
            <a:cxnSpLocks/>
          </p:cNvCxnSpPr>
          <p:nvPr/>
        </p:nvCxnSpPr>
        <p:spPr>
          <a:xfrm flipV="1">
            <a:off x="3038239" y="3200524"/>
            <a:ext cx="0" cy="1710586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FB2899F-7790-DE41-8F99-18F36C6AF027}"/>
              </a:ext>
            </a:extLst>
          </p:cNvPr>
          <p:cNvCxnSpPr>
            <a:cxnSpLocks/>
          </p:cNvCxnSpPr>
          <p:nvPr/>
        </p:nvCxnSpPr>
        <p:spPr>
          <a:xfrm flipV="1">
            <a:off x="2172617" y="4514157"/>
            <a:ext cx="0" cy="390078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6E51A117-C716-2DCB-9243-5AD7E9B2BD87}"/>
              </a:ext>
            </a:extLst>
          </p:cNvPr>
          <p:cNvCxnSpPr/>
          <p:nvPr/>
        </p:nvCxnSpPr>
        <p:spPr>
          <a:xfrm flipV="1">
            <a:off x="1470617" y="3763803"/>
            <a:ext cx="0" cy="1140432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Et bilde som inneholder stearinlys, skjermbilde, mørke, sort&#10;&#10;Automatisk generert beskrivelse">
            <a:extLst>
              <a:ext uri="{FF2B5EF4-FFF2-40B4-BE49-F238E27FC236}">
                <a16:creationId xmlns:a16="http://schemas.microsoft.com/office/drawing/2014/main" id="{B5CCED31-EDBC-6EAE-0E4A-3CBD9BAA6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74" y="2935580"/>
            <a:ext cx="391484" cy="264944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3701C75-37F8-ACC3-DAD8-43132BC9B89D}"/>
              </a:ext>
            </a:extLst>
          </p:cNvPr>
          <p:cNvSpPr txBox="1"/>
          <p:nvPr/>
        </p:nvSpPr>
        <p:spPr>
          <a:xfrm>
            <a:off x="706670" y="3238036"/>
            <a:ext cx="152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>
                <a:latin typeface="Archivo" pitchFamily="2" charset="77"/>
                <a:cs typeface="Archivo" pitchFamily="2" charset="77"/>
              </a:rPr>
              <a:t>Multimodal fremføring med bruk av LNG skip og elektriske trucker terminal 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CBF5CAC1-8346-701C-D499-B344425B20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76875" y="3882493"/>
            <a:ext cx="391484" cy="198044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7803695-5D5C-0368-8B73-EF4EADCB942C}"/>
              </a:ext>
            </a:extLst>
          </p:cNvPr>
          <p:cNvSpPr txBox="1"/>
          <p:nvPr/>
        </p:nvSpPr>
        <p:spPr>
          <a:xfrm>
            <a:off x="1692773" y="4122057"/>
            <a:ext cx="95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>
                <a:latin typeface="Archivo" pitchFamily="2" charset="77"/>
                <a:cs typeface="Archivo" pitchFamily="2" charset="77"/>
              </a:rPr>
              <a:t>Flere LNG skip i Kystruten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15628F3C-E541-486C-21DC-2EA7E508CD10}"/>
              </a:ext>
            </a:extLst>
          </p:cNvPr>
          <p:cNvSpPr txBox="1"/>
          <p:nvPr/>
        </p:nvSpPr>
        <p:spPr>
          <a:xfrm>
            <a:off x="2288042" y="2766359"/>
            <a:ext cx="152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>
                <a:latin typeface="Archivo" pitchFamily="2" charset="77"/>
                <a:cs typeface="Archivo" pitchFamily="2" charset="77"/>
              </a:rPr>
              <a:t>Dedikerte trekkvogner </a:t>
            </a:r>
            <a:br>
              <a:rPr lang="nb-NO" sz="800" dirty="0">
                <a:latin typeface="Archivo" pitchFamily="2" charset="77"/>
                <a:cs typeface="Archivo" pitchFamily="2" charset="77"/>
              </a:rPr>
            </a:br>
            <a:r>
              <a:rPr lang="nb-NO" sz="800" dirty="0">
                <a:latin typeface="Archivo" pitchFamily="2" charset="77"/>
                <a:cs typeface="Archivo" pitchFamily="2" charset="77"/>
              </a:rPr>
              <a:t>med gass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BEE358B7-7EF9-194A-5951-92221986C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01798" y="2532173"/>
            <a:ext cx="700381" cy="171616"/>
          </a:xfrm>
          <a:prstGeom prst="rect">
            <a:avLst/>
          </a:prstGeom>
        </p:spPr>
      </p:pic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73318C11-7A7C-B21E-ADE0-AEAE74CD1F12}"/>
              </a:ext>
            </a:extLst>
          </p:cNvPr>
          <p:cNvCxnSpPr>
            <a:cxnSpLocks/>
          </p:cNvCxnSpPr>
          <p:nvPr/>
        </p:nvCxnSpPr>
        <p:spPr>
          <a:xfrm flipV="1">
            <a:off x="4044934" y="3882493"/>
            <a:ext cx="0" cy="1028617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47A980B-69A6-360C-1AD7-74804BFB8905}"/>
              </a:ext>
            </a:extLst>
          </p:cNvPr>
          <p:cNvSpPr txBox="1"/>
          <p:nvPr/>
        </p:nvSpPr>
        <p:spPr>
          <a:xfrm>
            <a:off x="3215947" y="3312036"/>
            <a:ext cx="168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>
                <a:latin typeface="Archivo" pitchFamily="2" charset="77"/>
                <a:cs typeface="Archivo" pitchFamily="2" charset="77"/>
              </a:rPr>
              <a:t>Dedikerte elektriske </a:t>
            </a:r>
            <a:br>
              <a:rPr lang="nb-NO" sz="800" dirty="0">
                <a:latin typeface="Archivo" pitchFamily="2" charset="77"/>
                <a:cs typeface="Archivo" pitchFamily="2" charset="77"/>
              </a:rPr>
            </a:br>
            <a:r>
              <a:rPr lang="nb-NO" sz="800" dirty="0">
                <a:latin typeface="Archivo" pitchFamily="2" charset="77"/>
                <a:cs typeface="Archivo" pitchFamily="2" charset="77"/>
              </a:rPr>
              <a:t>distribusjonsbiler – gradvis </a:t>
            </a:r>
            <a:br>
              <a:rPr lang="nb-NO" sz="800" dirty="0">
                <a:latin typeface="Archivo" pitchFamily="2" charset="77"/>
                <a:cs typeface="Archivo" pitchFamily="2" charset="77"/>
              </a:rPr>
            </a:br>
            <a:r>
              <a:rPr lang="nb-NO" sz="800" dirty="0">
                <a:latin typeface="Archivo" pitchFamily="2" charset="77"/>
                <a:cs typeface="Archivo" pitchFamily="2" charset="77"/>
              </a:rPr>
              <a:t>innfasing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6800A3FC-33DC-AD2E-0561-6EEE5C8A3B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852280" y="3104534"/>
            <a:ext cx="412806" cy="171616"/>
          </a:xfrm>
          <a:prstGeom prst="rect">
            <a:avLst/>
          </a:prstGeom>
        </p:spPr>
      </p:pic>
      <p:pic>
        <p:nvPicPr>
          <p:cNvPr id="34" name="Bilde 33" descr="Et bilde som inneholder skjermbilde, line, Fargerikt, design&#10;&#10;Automatisk generert beskrivelse">
            <a:extLst>
              <a:ext uri="{FF2B5EF4-FFF2-40B4-BE49-F238E27FC236}">
                <a16:creationId xmlns:a16="http://schemas.microsoft.com/office/drawing/2014/main" id="{146919F9-ACBD-466A-6D69-69FCE4D0C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5" t="45566" r="915" b="50087"/>
          <a:stretch/>
        </p:blipFill>
        <p:spPr>
          <a:xfrm>
            <a:off x="2636625" y="5842551"/>
            <a:ext cx="399949" cy="56509"/>
          </a:xfrm>
          <a:prstGeom prst="rect">
            <a:avLst/>
          </a:prstGeom>
        </p:spPr>
      </p:pic>
      <p:pic>
        <p:nvPicPr>
          <p:cNvPr id="35" name="Bilde 34" descr="Et bilde som inneholder skjermbilde, line, Fargerikt, design&#10;&#10;Automatisk generert beskrivelse">
            <a:extLst>
              <a:ext uri="{FF2B5EF4-FFF2-40B4-BE49-F238E27FC236}">
                <a16:creationId xmlns:a16="http://schemas.microsoft.com/office/drawing/2014/main" id="{D9449CC0-6D69-2E38-B3E6-917DAF4E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57" t="96534" r="4657" b="-96534"/>
          <a:stretch/>
        </p:blipFill>
        <p:spPr>
          <a:xfrm>
            <a:off x="4817293" y="5814710"/>
            <a:ext cx="399949" cy="1299835"/>
          </a:xfrm>
          <a:prstGeom prst="rect">
            <a:avLst/>
          </a:prstGeom>
        </p:spPr>
      </p:pic>
      <p:sp>
        <p:nvSpPr>
          <p:cNvPr id="36" name="Undertittel 1">
            <a:extLst>
              <a:ext uri="{FF2B5EF4-FFF2-40B4-BE49-F238E27FC236}">
                <a16:creationId xmlns:a16="http://schemas.microsoft.com/office/drawing/2014/main" id="{75F18AC1-37EC-6920-1C89-F8D0FF26A9FB}"/>
              </a:ext>
            </a:extLst>
          </p:cNvPr>
          <p:cNvSpPr txBox="1">
            <a:spLocks/>
          </p:cNvSpPr>
          <p:nvPr/>
        </p:nvSpPr>
        <p:spPr>
          <a:xfrm>
            <a:off x="9277790" y="416618"/>
            <a:ext cx="2314717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1600" b="1" dirty="0"/>
              <a:t>Dette har vi gjort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2453FAC0-FB8B-171F-4C8D-F5FA6E98FB5A}"/>
              </a:ext>
            </a:extLst>
          </p:cNvPr>
          <p:cNvSpPr txBox="1"/>
          <p:nvPr/>
        </p:nvSpPr>
        <p:spPr>
          <a:xfrm>
            <a:off x="9274644" y="985596"/>
            <a:ext cx="2545562" cy="12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Elektrifisert truckpark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LNG-skip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Modulvogntog 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Euro 6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Overført volum til Kystruten</a:t>
            </a:r>
          </a:p>
        </p:txBody>
      </p:sp>
      <p:sp>
        <p:nvSpPr>
          <p:cNvPr id="39" name="Undertittel 1">
            <a:extLst>
              <a:ext uri="{FF2B5EF4-FFF2-40B4-BE49-F238E27FC236}">
                <a16:creationId xmlns:a16="http://schemas.microsoft.com/office/drawing/2014/main" id="{6A7B06A7-E6A3-A146-7634-560FB9A1DCC5}"/>
              </a:ext>
            </a:extLst>
          </p:cNvPr>
          <p:cNvSpPr txBox="1">
            <a:spLocks/>
          </p:cNvSpPr>
          <p:nvPr/>
        </p:nvSpPr>
        <p:spPr>
          <a:xfrm>
            <a:off x="9269817" y="2440816"/>
            <a:ext cx="2314717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1600" b="1" dirty="0"/>
              <a:t>Dette gjør vi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A3348073-BA82-4F2E-9ADF-0A01943D1734}"/>
              </a:ext>
            </a:extLst>
          </p:cNvPr>
          <p:cNvSpPr txBox="1"/>
          <p:nvPr/>
        </p:nvSpPr>
        <p:spPr>
          <a:xfrm>
            <a:off x="9266670" y="3009794"/>
            <a:ext cx="2553536" cy="12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Trekkvogner med gass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El-lastebiler distribusjon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Vurderer El-bil-teknologi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IT-utvikling for bedre samlasting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Jobber i tråd med GLEC-standard</a:t>
            </a:r>
          </a:p>
        </p:txBody>
      </p:sp>
      <p:sp>
        <p:nvSpPr>
          <p:cNvPr id="41" name="Undertittel 1">
            <a:extLst>
              <a:ext uri="{FF2B5EF4-FFF2-40B4-BE49-F238E27FC236}">
                <a16:creationId xmlns:a16="http://schemas.microsoft.com/office/drawing/2014/main" id="{7B37F200-17E8-22B7-A356-A1158905D17F}"/>
              </a:ext>
            </a:extLst>
          </p:cNvPr>
          <p:cNvSpPr txBox="1">
            <a:spLocks/>
          </p:cNvSpPr>
          <p:nvPr/>
        </p:nvSpPr>
        <p:spPr>
          <a:xfrm>
            <a:off x="9285181" y="4414055"/>
            <a:ext cx="2314717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1600" b="1" dirty="0"/>
              <a:t>Dette skal vi gjøre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7F35BED5-602E-03DA-B00B-C01DA2D37F3D}"/>
              </a:ext>
            </a:extLst>
          </p:cNvPr>
          <p:cNvSpPr txBox="1"/>
          <p:nvPr/>
        </p:nvSpPr>
        <p:spPr>
          <a:xfrm>
            <a:off x="9282034" y="4983033"/>
            <a:ext cx="2538171" cy="12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Nullutslipp fra Rotterdam til Tromsø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Elektrifisere distribusjon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Nullutslipp langdistansetransport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Solcellepaneler/CO2-frie terminaler</a:t>
            </a:r>
          </a:p>
          <a:p>
            <a:pPr marL="285750" indent="-285750">
              <a:lnSpc>
                <a:spcPts val="1800"/>
              </a:lnSpc>
              <a:buClr>
                <a:schemeClr val="tx2"/>
              </a:buClr>
              <a:buFont typeface="Systemfont normal"/>
              <a:buChar char="→"/>
            </a:pPr>
            <a:r>
              <a:rPr lang="nb-NO" sz="1000" dirty="0">
                <a:latin typeface="Archivo" pitchFamily="2" charset="77"/>
                <a:cs typeface="Archivo" pitchFamily="2" charset="77"/>
              </a:rPr>
              <a:t>Utslippsdokumentasjon</a:t>
            </a:r>
          </a:p>
        </p:txBody>
      </p: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55EDA9FB-8630-F8F3-DF92-55A6B79BC6AE}"/>
              </a:ext>
            </a:extLst>
          </p:cNvPr>
          <p:cNvCxnSpPr>
            <a:cxnSpLocks/>
          </p:cNvCxnSpPr>
          <p:nvPr/>
        </p:nvCxnSpPr>
        <p:spPr>
          <a:xfrm flipV="1">
            <a:off x="5297831" y="2935580"/>
            <a:ext cx="0" cy="1975530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19C4E9C0-BB10-29E9-42F1-45C9CA086AB6}"/>
              </a:ext>
            </a:extLst>
          </p:cNvPr>
          <p:cNvSpPr txBox="1"/>
          <p:nvPr/>
        </p:nvSpPr>
        <p:spPr>
          <a:xfrm>
            <a:off x="4468844" y="2389395"/>
            <a:ext cx="168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 err="1">
                <a:latin typeface="Archivo" pitchFamily="2" charset="77"/>
                <a:cs typeface="Archivo" pitchFamily="2" charset="77"/>
              </a:rPr>
              <a:t>SeaShuttle</a:t>
            </a:r>
            <a:br>
              <a:rPr lang="nb-NO" sz="800" dirty="0">
                <a:latin typeface="Archivo" pitchFamily="2" charset="77"/>
                <a:cs typeface="Archivo" pitchFamily="2" charset="77"/>
              </a:rPr>
            </a:br>
            <a:r>
              <a:rPr lang="nb-NO" sz="800" dirty="0">
                <a:latin typeface="Archivo" pitchFamily="2" charset="77"/>
                <a:cs typeface="Archivo" pitchFamily="2" charset="77"/>
              </a:rPr>
              <a:t>Rotterdam – Oslo</a:t>
            </a:r>
            <a:br>
              <a:rPr lang="nb-NO" sz="800" dirty="0">
                <a:latin typeface="Archivo" pitchFamily="2" charset="77"/>
                <a:cs typeface="Archivo" pitchFamily="2" charset="77"/>
              </a:rPr>
            </a:br>
            <a:r>
              <a:rPr lang="nb-NO" sz="800" dirty="0">
                <a:latin typeface="Archivo" pitchFamily="2" charset="77"/>
                <a:cs typeface="Archivo" pitchFamily="2" charset="77"/>
              </a:rPr>
              <a:t>Rotterdam - Tromsø</a:t>
            </a:r>
          </a:p>
        </p:txBody>
      </p:sp>
      <p:pic>
        <p:nvPicPr>
          <p:cNvPr id="45" name="Bilde 44">
            <a:extLst>
              <a:ext uri="{FF2B5EF4-FFF2-40B4-BE49-F238E27FC236}">
                <a16:creationId xmlns:a16="http://schemas.microsoft.com/office/drawing/2014/main" id="{74C9B939-307E-E5B0-B4AA-0B61C9EA331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953835" y="2129708"/>
            <a:ext cx="646187" cy="201932"/>
          </a:xfrm>
          <a:prstGeom prst="rect">
            <a:avLst/>
          </a:prstGeom>
        </p:spPr>
      </p:pic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134734B3-B96F-FDD3-F05A-915811AD2F88}"/>
              </a:ext>
            </a:extLst>
          </p:cNvPr>
          <p:cNvCxnSpPr>
            <a:cxnSpLocks/>
          </p:cNvCxnSpPr>
          <p:nvPr/>
        </p:nvCxnSpPr>
        <p:spPr>
          <a:xfrm flipV="1">
            <a:off x="6849446" y="2935580"/>
            <a:ext cx="0" cy="1975530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B41FA344-A99E-95F0-850F-195CAA1AAC4B}"/>
              </a:ext>
            </a:extLst>
          </p:cNvPr>
          <p:cNvSpPr txBox="1"/>
          <p:nvPr/>
        </p:nvSpPr>
        <p:spPr>
          <a:xfrm>
            <a:off x="6233686" y="2427805"/>
            <a:ext cx="120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>
                <a:latin typeface="Archivo" pitchFamily="2" charset="77"/>
                <a:cs typeface="Archivo" pitchFamily="2" charset="77"/>
              </a:rPr>
              <a:t>Solcellepanel på lagerbygg</a:t>
            </a:r>
          </a:p>
        </p:txBody>
      </p:sp>
      <p:pic>
        <p:nvPicPr>
          <p:cNvPr id="50" name="Bilde 49">
            <a:extLst>
              <a:ext uri="{FF2B5EF4-FFF2-40B4-BE49-F238E27FC236}">
                <a16:creationId xmlns:a16="http://schemas.microsoft.com/office/drawing/2014/main" id="{3D09B14E-0DEB-490B-E1A2-0DAB160141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87059" y="2040637"/>
            <a:ext cx="324774" cy="3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>
            <a:extLst>
              <a:ext uri="{FF2B5EF4-FFF2-40B4-BE49-F238E27FC236}">
                <a16:creationId xmlns:a16="http://schemas.microsoft.com/office/drawing/2014/main" id="{46EA0548-E0CD-138D-A044-4A5377938A1A}"/>
              </a:ext>
            </a:extLst>
          </p:cNvPr>
          <p:cNvSpPr txBox="1">
            <a:spLocks/>
          </p:cNvSpPr>
          <p:nvPr/>
        </p:nvSpPr>
        <p:spPr>
          <a:xfrm>
            <a:off x="738763" y="679175"/>
            <a:ext cx="7267776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2600" b="1" dirty="0"/>
              <a:t>Bærekraftig forretningsdrift og utvikling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36174D5-B958-205D-F6FD-31570A4CF1F1}"/>
              </a:ext>
            </a:extLst>
          </p:cNvPr>
          <p:cNvSpPr txBox="1">
            <a:spLocks/>
          </p:cNvSpPr>
          <p:nvPr/>
        </p:nvSpPr>
        <p:spPr>
          <a:xfrm>
            <a:off x="738763" y="443602"/>
            <a:ext cx="6024663" cy="471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r>
              <a:rPr lang="nb-NO" sz="1600" dirty="0">
                <a:latin typeface="Archivo Medium" pitchFamily="2" charset="77"/>
                <a:cs typeface="Archivo Medium" pitchFamily="2" charset="77"/>
              </a:rPr>
              <a:t>Nor Lines Norway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F32143DC-7DC7-0602-E099-83F5C505B952}"/>
              </a:ext>
            </a:extLst>
          </p:cNvPr>
          <p:cNvCxnSpPr>
            <a:cxnSpLocks/>
          </p:cNvCxnSpPr>
          <p:nvPr/>
        </p:nvCxnSpPr>
        <p:spPr>
          <a:xfrm>
            <a:off x="844017" y="1417478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873CE481-FABA-8CF8-6ADE-EAA15D267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166" y="510650"/>
            <a:ext cx="6024661" cy="529310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DFA2400-8982-B86C-F085-18A88CB17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175" y="6246253"/>
            <a:ext cx="1104654" cy="385921"/>
          </a:xfrm>
          <a:prstGeom prst="rect">
            <a:avLst/>
          </a:prstGeom>
        </p:spPr>
      </p:pic>
      <p:sp>
        <p:nvSpPr>
          <p:cNvPr id="12" name="Tittel 7">
            <a:extLst>
              <a:ext uri="{FF2B5EF4-FFF2-40B4-BE49-F238E27FC236}">
                <a16:creationId xmlns:a16="http://schemas.microsoft.com/office/drawing/2014/main" id="{7CF61FF9-ABA8-ECB8-0514-80A5656E5F97}"/>
              </a:ext>
            </a:extLst>
          </p:cNvPr>
          <p:cNvSpPr txBox="1">
            <a:spLocks/>
          </p:cNvSpPr>
          <p:nvPr/>
        </p:nvSpPr>
        <p:spPr>
          <a:xfrm>
            <a:off x="8191975" y="2395926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" pitchFamily="2" charset="77"/>
                <a:cs typeface="Archivo" pitchFamily="2" charset="77"/>
              </a:rPr>
              <a:t>Mennesket i fokus</a:t>
            </a:r>
          </a:p>
        </p:txBody>
      </p:sp>
      <p:sp>
        <p:nvSpPr>
          <p:cNvPr id="13" name="Tittel 7">
            <a:extLst>
              <a:ext uri="{FF2B5EF4-FFF2-40B4-BE49-F238E27FC236}">
                <a16:creationId xmlns:a16="http://schemas.microsoft.com/office/drawing/2014/main" id="{AE7A9336-7B7F-C8F1-4B2C-AF7A0C0F8172}"/>
              </a:ext>
            </a:extLst>
          </p:cNvPr>
          <p:cNvSpPr txBox="1">
            <a:spLocks/>
          </p:cNvSpPr>
          <p:nvPr/>
        </p:nvSpPr>
        <p:spPr>
          <a:xfrm>
            <a:off x="6763426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solidFill>
                  <a:schemeClr val="bg1"/>
                </a:solidFill>
                <a:latin typeface="Archivo Medium" pitchFamily="2" charset="77"/>
                <a:cs typeface="Archivo Medium" pitchFamily="2" charset="77"/>
              </a:rPr>
              <a:t>Etisk drift</a:t>
            </a:r>
          </a:p>
        </p:txBody>
      </p:sp>
      <p:sp>
        <p:nvSpPr>
          <p:cNvPr id="14" name="Tittel 7">
            <a:extLst>
              <a:ext uri="{FF2B5EF4-FFF2-40B4-BE49-F238E27FC236}">
                <a16:creationId xmlns:a16="http://schemas.microsoft.com/office/drawing/2014/main" id="{8B058990-C07C-F2D4-9995-4C72EE85D511}"/>
              </a:ext>
            </a:extLst>
          </p:cNvPr>
          <p:cNvSpPr txBox="1">
            <a:spLocks/>
          </p:cNvSpPr>
          <p:nvPr/>
        </p:nvSpPr>
        <p:spPr>
          <a:xfrm>
            <a:off x="9653411" y="5233774"/>
            <a:ext cx="1629043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200" dirty="0">
                <a:latin typeface="Archivo Medium" pitchFamily="2" charset="77"/>
                <a:cs typeface="Archivo Medium" pitchFamily="2" charset="77"/>
              </a:rPr>
              <a:t>Klima og miljø</a:t>
            </a:r>
          </a:p>
        </p:txBody>
      </p:sp>
      <p:sp>
        <p:nvSpPr>
          <p:cNvPr id="15" name="Tittel 7">
            <a:extLst>
              <a:ext uri="{FF2B5EF4-FFF2-40B4-BE49-F238E27FC236}">
                <a16:creationId xmlns:a16="http://schemas.microsoft.com/office/drawing/2014/main" id="{E5C976AF-248B-2712-F641-36DB8545AA13}"/>
              </a:ext>
            </a:extLst>
          </p:cNvPr>
          <p:cNvSpPr txBox="1">
            <a:spLocks/>
          </p:cNvSpPr>
          <p:nvPr/>
        </p:nvSpPr>
        <p:spPr>
          <a:xfrm>
            <a:off x="8006539" y="3814849"/>
            <a:ext cx="1978077" cy="212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pPr algn="ctr"/>
            <a:r>
              <a:rPr lang="nb-NO" sz="1400" dirty="0" err="1">
                <a:latin typeface="Archivo Medium" pitchFamily="2" charset="77"/>
                <a:cs typeface="Archivo Medium" pitchFamily="2" charset="77"/>
              </a:rPr>
              <a:t>Bærekraftstriangelet</a:t>
            </a:r>
            <a:endParaRPr lang="nb-NO" sz="1400" dirty="0"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F7C4877-8F4F-89C4-02A2-B4354ACB1B73}"/>
              </a:ext>
            </a:extLst>
          </p:cNvPr>
          <p:cNvSpPr txBox="1"/>
          <p:nvPr/>
        </p:nvSpPr>
        <p:spPr>
          <a:xfrm>
            <a:off x="738764" y="1730671"/>
            <a:ext cx="4687684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600" b="1" dirty="0">
                <a:latin typeface="Archivo Medium" pitchFamily="2" charset="77"/>
                <a:cs typeface="Archivo Medium" pitchFamily="2" charset="77"/>
              </a:rPr>
              <a:t>Etisk drift av virksomheten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35E50B2-BC47-35B2-1705-3519C321A22D}"/>
              </a:ext>
            </a:extLst>
          </p:cNvPr>
          <p:cNvSpPr txBox="1"/>
          <p:nvPr/>
        </p:nvSpPr>
        <p:spPr>
          <a:xfrm>
            <a:off x="738763" y="2814318"/>
            <a:ext cx="451903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Antikorrupt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Respektere og fremme menneskerettigheter</a:t>
            </a:r>
          </a:p>
          <a:p>
            <a:pPr marL="342900" indent="-342900">
              <a:lnSpc>
                <a:spcPts val="104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Respektere og fremme arbeidsrettigheter</a:t>
            </a:r>
          </a:p>
          <a:p>
            <a:pPr marL="342900" lvl="0" indent="-342900">
              <a:lnSpc>
                <a:spcPts val="104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Arbeide mot ulikheter mellom mennesker </a:t>
            </a:r>
          </a:p>
          <a:p>
            <a:pPr marL="342900" lvl="0" indent="-342900">
              <a:lnSpc>
                <a:spcPts val="15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Korrekt og respektfull opptreden internt og eksternt mot </a:t>
            </a:r>
            <a:br>
              <a:rPr lang="nb-NO" sz="1000" dirty="0">
                <a:latin typeface="Archivo" pitchFamily="2" charset="0"/>
                <a:cs typeface="Archivo" pitchFamily="2" charset="0"/>
              </a:rPr>
            </a:br>
            <a:r>
              <a:rPr lang="nb-NO" sz="1000" dirty="0">
                <a:latin typeface="Archivo" pitchFamily="2" charset="0"/>
                <a:cs typeface="Archivo" pitchFamily="2" charset="0"/>
              </a:rPr>
              <a:t>andre forretningsforbindelser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nb-NO" sz="1000" dirty="0">
              <a:latin typeface="Archivo" pitchFamily="2" charset="0"/>
              <a:cs typeface="Archivo" pitchFamily="2" charset="0"/>
            </a:endParaRPr>
          </a:p>
          <a:p>
            <a:pPr marR="0" lvl="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000" b="1" dirty="0">
                <a:latin typeface="Archivo" pitchFamily="2" charset="0"/>
                <a:cs typeface="Archivo" pitchFamily="2" charset="0"/>
              </a:rPr>
              <a:t>Nor Lines Norway har etablert følgende: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Etiske retningslinjer for selskapet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Etiske retningslinjer for leverandører (utarbeides)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Vi etterlever påseplikten i allmenngjøringsforskriften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Vi etterlever Åpenhetsloven av 1. juli 2022</a:t>
            </a:r>
          </a:p>
          <a:p>
            <a:pPr marL="342900" marR="0" lvl="0" indent="-342900" algn="l" defTabSz="914400" rtl="0" eaLnBrk="1" fontAlgn="auto" latinLnBrk="0" hangingPunct="1">
              <a:lnSpc>
                <a:spcPts val="10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00" dirty="0">
                <a:latin typeface="Archivo" pitchFamily="2" charset="0"/>
                <a:cs typeface="Archivo" pitchFamily="2" charset="0"/>
              </a:rPr>
              <a:t>Nor Lines er organisert i NHO og følger tariffavtalen mellom LO og NHO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072B3BF-7101-22CB-865C-2CADB2FD747C}"/>
              </a:ext>
            </a:extLst>
          </p:cNvPr>
          <p:cNvSpPr txBox="1"/>
          <p:nvPr/>
        </p:nvSpPr>
        <p:spPr>
          <a:xfrm>
            <a:off x="738762" y="2085412"/>
            <a:ext cx="4519031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Nor Lines skal utføre sin forretningsvirksomhet med god etisk tilnærming:</a:t>
            </a:r>
          </a:p>
        </p:txBody>
      </p:sp>
    </p:spTree>
    <p:extLst>
      <p:ext uri="{BB962C8B-B14F-4D97-AF65-F5344CB8AC3E}">
        <p14:creationId xmlns:p14="http://schemas.microsoft.com/office/powerpoint/2010/main" val="730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de 59" descr="Et bilde som inneholder sirkel, skjermbilde, design&#10;&#10;Automatisk generert beskrivelse">
            <a:extLst>
              <a:ext uri="{FF2B5EF4-FFF2-40B4-BE49-F238E27FC236}">
                <a16:creationId xmlns:a16="http://schemas.microsoft.com/office/drawing/2014/main" id="{AA1C29B7-C3C5-8E83-D1FD-C45C351A2D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166" y="510650"/>
            <a:ext cx="6024663" cy="5293108"/>
          </a:xfrm>
          <a:prstGeom prst="rect">
            <a:avLst/>
          </a:prstGeom>
        </p:spPr>
      </p:pic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CFF2FD9-C0BB-F72C-213F-E825B5662EE4}"/>
              </a:ext>
            </a:extLst>
          </p:cNvPr>
          <p:cNvSpPr txBox="1">
            <a:spLocks/>
          </p:cNvSpPr>
          <p:nvPr/>
        </p:nvSpPr>
        <p:spPr>
          <a:xfrm>
            <a:off x="6724372" y="5145543"/>
            <a:ext cx="1563611" cy="21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FF7300"/>
              </a:buClr>
              <a:buSzPct val="85000"/>
              <a:buFont typeface="Systemfont normal"/>
              <a:buNone/>
              <a:defRPr sz="13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dirty="0" err="1">
                <a:solidFill>
                  <a:schemeClr val="tx1"/>
                </a:solidFill>
                <a:latin typeface="Archivo Medium" pitchFamily="2" charset="77"/>
                <a:cs typeface="Archivo Medium" pitchFamily="2" charset="77"/>
              </a:rPr>
              <a:t>Governance</a:t>
            </a:r>
            <a:endParaRPr lang="en-US" sz="1200" b="1" dirty="0">
              <a:solidFill>
                <a:schemeClr val="tx1"/>
              </a:solidFill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F9B37532-0A47-19A4-73BE-1307D62D02FF}"/>
              </a:ext>
            </a:extLst>
          </p:cNvPr>
          <p:cNvSpPr txBox="1">
            <a:spLocks/>
          </p:cNvSpPr>
          <p:nvPr/>
        </p:nvSpPr>
        <p:spPr>
          <a:xfrm>
            <a:off x="8224691" y="2309395"/>
            <a:ext cx="1563611" cy="21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FF7300"/>
              </a:buClr>
              <a:buSzPct val="85000"/>
              <a:buFont typeface="Systemfont normal"/>
              <a:buNone/>
              <a:defRPr sz="13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dirty="0">
                <a:solidFill>
                  <a:schemeClr val="tx1"/>
                </a:solidFill>
                <a:latin typeface="Archivo Medium" pitchFamily="2" charset="77"/>
                <a:cs typeface="Archivo Medium" pitchFamily="2" charset="77"/>
              </a:rPr>
              <a:t>Human </a:t>
            </a:r>
            <a:r>
              <a:rPr lang="nb-NO" sz="1200" b="1" dirty="0" err="1">
                <a:solidFill>
                  <a:schemeClr val="tx1"/>
                </a:solidFill>
                <a:latin typeface="Archivo Medium" pitchFamily="2" charset="77"/>
                <a:cs typeface="Archivo Medium" pitchFamily="2" charset="77"/>
              </a:rPr>
              <a:t>aspects</a:t>
            </a:r>
            <a:endParaRPr lang="en-US" sz="1200" b="1" dirty="0">
              <a:solidFill>
                <a:schemeClr val="tx1"/>
              </a:solidFill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57" name="Undertittel 1">
            <a:extLst>
              <a:ext uri="{FF2B5EF4-FFF2-40B4-BE49-F238E27FC236}">
                <a16:creationId xmlns:a16="http://schemas.microsoft.com/office/drawing/2014/main" id="{9B548114-D320-FC32-7EDA-8C2718F462AF}"/>
              </a:ext>
            </a:extLst>
          </p:cNvPr>
          <p:cNvSpPr txBox="1">
            <a:spLocks/>
          </p:cNvSpPr>
          <p:nvPr/>
        </p:nvSpPr>
        <p:spPr>
          <a:xfrm>
            <a:off x="738763" y="679175"/>
            <a:ext cx="7267776" cy="568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stemfont normal"/>
              <a:buChar char="→"/>
              <a:defRPr sz="2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4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20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8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60"/>
              </a:lnSpc>
              <a:buNone/>
            </a:pPr>
            <a:r>
              <a:rPr lang="nb-NO" sz="2600" b="1" dirty="0" err="1"/>
              <a:t>Sustainable</a:t>
            </a:r>
            <a:r>
              <a:rPr lang="nb-NO" sz="2600" b="1" dirty="0"/>
              <a:t> business and </a:t>
            </a:r>
            <a:r>
              <a:rPr lang="nb-NO" sz="2600" b="1" dirty="0" err="1"/>
              <a:t>development</a:t>
            </a:r>
            <a:endParaRPr lang="nb-NO" sz="2600" b="1" dirty="0"/>
          </a:p>
        </p:txBody>
      </p:sp>
      <p:sp>
        <p:nvSpPr>
          <p:cNvPr id="58" name="Tittel 7">
            <a:extLst>
              <a:ext uri="{FF2B5EF4-FFF2-40B4-BE49-F238E27FC236}">
                <a16:creationId xmlns:a16="http://schemas.microsoft.com/office/drawing/2014/main" id="{ACBE9CC1-F865-F6F0-146D-30BA40D86B75}"/>
              </a:ext>
            </a:extLst>
          </p:cNvPr>
          <p:cNvSpPr txBox="1">
            <a:spLocks/>
          </p:cNvSpPr>
          <p:nvPr/>
        </p:nvSpPr>
        <p:spPr>
          <a:xfrm>
            <a:off x="738763" y="443602"/>
            <a:ext cx="6024663" cy="471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chivo SemiBold" pitchFamily="2" charset="77"/>
                <a:ea typeface="+mj-ea"/>
                <a:cs typeface="Archivo SemiBold" pitchFamily="2" charset="77"/>
              </a:defRPr>
            </a:lvl1pPr>
          </a:lstStyle>
          <a:p>
            <a:r>
              <a:rPr lang="nb-NO" sz="1600" dirty="0">
                <a:latin typeface="Archivo Medium" pitchFamily="2" charset="77"/>
                <a:cs typeface="Archivo Medium" pitchFamily="2" charset="77"/>
              </a:rPr>
              <a:t>Nor Lines Norway</a:t>
            </a:r>
          </a:p>
        </p:txBody>
      </p: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0970F325-E54D-05B1-D737-F47A3D622736}"/>
              </a:ext>
            </a:extLst>
          </p:cNvPr>
          <p:cNvCxnSpPr>
            <a:cxnSpLocks/>
          </p:cNvCxnSpPr>
          <p:nvPr/>
        </p:nvCxnSpPr>
        <p:spPr>
          <a:xfrm>
            <a:off x="844017" y="1417478"/>
            <a:ext cx="751649" cy="0"/>
          </a:xfrm>
          <a:prstGeom prst="line">
            <a:avLst/>
          </a:prstGeom>
          <a:ln w="317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lassholder for tekst 6">
            <a:extLst>
              <a:ext uri="{FF2B5EF4-FFF2-40B4-BE49-F238E27FC236}">
                <a16:creationId xmlns:a16="http://schemas.microsoft.com/office/drawing/2014/main" id="{D53E56B9-9EEF-ED6D-EDC4-94A33050CC5D}"/>
              </a:ext>
            </a:extLst>
          </p:cNvPr>
          <p:cNvSpPr txBox="1">
            <a:spLocks/>
          </p:cNvSpPr>
          <p:nvPr/>
        </p:nvSpPr>
        <p:spPr>
          <a:xfrm>
            <a:off x="8224691" y="3779655"/>
            <a:ext cx="1563611" cy="46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FF7300"/>
              </a:buClr>
              <a:buSzPct val="85000"/>
              <a:buFont typeface="Systemfont normal"/>
              <a:buNone/>
              <a:defRPr sz="13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500" b="1" dirty="0" err="1">
                <a:latin typeface="Archivo Medium" pitchFamily="2" charset="77"/>
                <a:cs typeface="Archivo Medium" pitchFamily="2" charset="77"/>
              </a:rPr>
              <a:t>Sustainability</a:t>
            </a:r>
            <a:r>
              <a:rPr lang="nb-NO" sz="1500" b="1" dirty="0">
                <a:latin typeface="Archivo Medium" pitchFamily="2" charset="77"/>
                <a:cs typeface="Archivo Medium" pitchFamily="2" charset="77"/>
              </a:rPr>
              <a:t> </a:t>
            </a:r>
            <a:br>
              <a:rPr lang="nb-NO" sz="1500" b="1" dirty="0">
                <a:latin typeface="Archivo Medium" pitchFamily="2" charset="77"/>
                <a:cs typeface="Archivo Medium" pitchFamily="2" charset="77"/>
              </a:rPr>
            </a:br>
            <a:r>
              <a:rPr lang="nb-NO" sz="1500" b="1" dirty="0" err="1">
                <a:latin typeface="Archivo Medium" pitchFamily="2" charset="77"/>
                <a:cs typeface="Archivo Medium" pitchFamily="2" charset="77"/>
              </a:rPr>
              <a:t>triangle</a:t>
            </a:r>
            <a:endParaRPr lang="nb-NO" sz="1500" b="1" dirty="0"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62" name="Plassholder for tekst 6">
            <a:extLst>
              <a:ext uri="{FF2B5EF4-FFF2-40B4-BE49-F238E27FC236}">
                <a16:creationId xmlns:a16="http://schemas.microsoft.com/office/drawing/2014/main" id="{2699C1DA-2541-E109-C1DD-4CA05110A18D}"/>
              </a:ext>
            </a:extLst>
          </p:cNvPr>
          <p:cNvSpPr txBox="1">
            <a:spLocks/>
          </p:cNvSpPr>
          <p:nvPr/>
        </p:nvSpPr>
        <p:spPr>
          <a:xfrm>
            <a:off x="9705427" y="5145543"/>
            <a:ext cx="1563611" cy="21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FF7300"/>
              </a:buClr>
              <a:buSzPct val="85000"/>
              <a:buFont typeface="Systemfont normal"/>
              <a:buNone/>
              <a:defRPr sz="13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font normal"/>
              <a:buChar char="→"/>
              <a:defRPr sz="1100" kern="1200">
                <a:solidFill>
                  <a:schemeClr val="tx1"/>
                </a:solidFill>
                <a:latin typeface="Archivo" pitchFamily="2" charset="77"/>
                <a:ea typeface="+mn-ea"/>
                <a:cs typeface="Archivo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b="1" dirty="0" err="1">
                <a:solidFill>
                  <a:schemeClr val="tx1"/>
                </a:solidFill>
                <a:latin typeface="Archivo Medium" pitchFamily="2" charset="77"/>
                <a:cs typeface="Archivo Medium" pitchFamily="2" charset="77"/>
              </a:rPr>
              <a:t>Environmental</a:t>
            </a:r>
            <a:endParaRPr lang="en-US" sz="1200" b="1" dirty="0">
              <a:solidFill>
                <a:schemeClr val="tx1"/>
              </a:solidFill>
              <a:latin typeface="Archivo Medium" pitchFamily="2" charset="77"/>
              <a:cs typeface="Archivo Medium" pitchFamily="2" charset="77"/>
            </a:endParaRP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18CE2AEB-EBB9-0DB1-2F18-D57DE9CA79BA}"/>
              </a:ext>
            </a:extLst>
          </p:cNvPr>
          <p:cNvSpPr txBox="1"/>
          <p:nvPr/>
        </p:nvSpPr>
        <p:spPr>
          <a:xfrm>
            <a:off x="738763" y="1855313"/>
            <a:ext cx="4519030" cy="25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500" b="1" dirty="0">
                <a:latin typeface="Archivo" pitchFamily="2" charset="0"/>
                <a:cs typeface="Archivo" pitchFamily="2" charset="0"/>
              </a:rPr>
              <a:t>Human </a:t>
            </a:r>
            <a:r>
              <a:rPr lang="nb-NO" sz="1500" b="1" dirty="0" err="1">
                <a:latin typeface="Archivo" pitchFamily="2" charset="0"/>
                <a:cs typeface="Archivo" pitchFamily="2" charset="0"/>
              </a:rPr>
              <a:t>aspects</a:t>
            </a:r>
            <a:endParaRPr lang="nb-NO" sz="1500" b="1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84A7204C-DEED-E643-4CF6-10D6EE006410}"/>
              </a:ext>
            </a:extLst>
          </p:cNvPr>
          <p:cNvSpPr txBox="1"/>
          <p:nvPr/>
        </p:nvSpPr>
        <p:spPr>
          <a:xfrm>
            <a:off x="738763" y="2158933"/>
            <a:ext cx="451903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Workplace</a:t>
            </a:r>
            <a:r>
              <a:rPr lang="nb-NO" sz="1200" dirty="0">
                <a:latin typeface="Archivo" pitchFamily="2" charset="0"/>
                <a:cs typeface="Archivo" pitchFamily="2" charset="0"/>
              </a:rPr>
              <a:t>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safety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Employee</a:t>
            </a:r>
            <a:r>
              <a:rPr lang="nb-NO" sz="1200" dirty="0">
                <a:latin typeface="Archivo" pitchFamily="2" charset="0"/>
                <a:cs typeface="Archivo" pitchFamily="2" charset="0"/>
              </a:rPr>
              <a:t> Health</a:t>
            </a: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Education</a:t>
            </a:r>
            <a:r>
              <a:rPr lang="nb-NO" sz="1200" dirty="0">
                <a:latin typeface="Archivo" pitchFamily="2" charset="0"/>
                <a:cs typeface="Archivo" pitchFamily="2" charset="0"/>
              </a:rPr>
              <a:t> and skill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005AD02D-6012-1DDE-619A-E7A50ADE5576}"/>
              </a:ext>
            </a:extLst>
          </p:cNvPr>
          <p:cNvSpPr txBox="1"/>
          <p:nvPr/>
        </p:nvSpPr>
        <p:spPr>
          <a:xfrm>
            <a:off x="2969288" y="1855313"/>
            <a:ext cx="4519030" cy="25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500" b="1" dirty="0" err="1">
                <a:latin typeface="Archivo" pitchFamily="2" charset="0"/>
                <a:cs typeface="Archivo" pitchFamily="2" charset="0"/>
              </a:rPr>
              <a:t>Environmental</a:t>
            </a:r>
            <a:endParaRPr lang="nb-NO" sz="1500" b="1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8643C295-BDB9-5588-9C78-DD5955785EF0}"/>
              </a:ext>
            </a:extLst>
          </p:cNvPr>
          <p:cNvSpPr txBox="1"/>
          <p:nvPr/>
        </p:nvSpPr>
        <p:spPr>
          <a:xfrm>
            <a:off x="2969288" y="2158933"/>
            <a:ext cx="4519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Waste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reduction</a:t>
            </a:r>
            <a:r>
              <a:rPr lang="nb-NO" sz="1200" dirty="0">
                <a:latin typeface="Archivo" pitchFamily="2" charset="0"/>
                <a:cs typeface="Archivo" pitchFamily="2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Carbon</a:t>
            </a:r>
            <a:r>
              <a:rPr lang="nb-NO" sz="1200" dirty="0">
                <a:latin typeface="Archivo" pitchFamily="2" charset="0"/>
                <a:cs typeface="Archivo" pitchFamily="2" charset="0"/>
              </a:rPr>
              <a:t>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Emissions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Biodiversity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Local</a:t>
            </a:r>
            <a:r>
              <a:rPr lang="nb-NO" sz="1200" dirty="0">
                <a:latin typeface="Archivo" pitchFamily="2" charset="0"/>
                <a:cs typeface="Archivo" pitchFamily="2" charset="0"/>
              </a:rPr>
              <a:t>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pollution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Water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Usage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Overconsumption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Resource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scarcity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F7D380F1-0322-CEAC-2E0B-C88F951B219E}"/>
              </a:ext>
            </a:extLst>
          </p:cNvPr>
          <p:cNvSpPr txBox="1"/>
          <p:nvPr/>
        </p:nvSpPr>
        <p:spPr>
          <a:xfrm>
            <a:off x="844017" y="3302843"/>
            <a:ext cx="4519030" cy="25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500" b="1" dirty="0" err="1">
                <a:latin typeface="Archivo" pitchFamily="2" charset="0"/>
                <a:cs typeface="Archivo" pitchFamily="2" charset="0"/>
              </a:rPr>
              <a:t>Governance</a:t>
            </a:r>
            <a:endParaRPr lang="nb-NO" sz="1500" b="1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EAC82D3D-F6CF-50FE-88EA-357E56F9203B}"/>
              </a:ext>
            </a:extLst>
          </p:cNvPr>
          <p:cNvSpPr txBox="1"/>
          <p:nvPr/>
        </p:nvSpPr>
        <p:spPr>
          <a:xfrm>
            <a:off x="844017" y="3606463"/>
            <a:ext cx="185564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Anticorruption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Labour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rights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Business </a:t>
            </a:r>
            <a:r>
              <a:rPr lang="nb-NO" sz="1200" dirty="0" err="1">
                <a:latin typeface="Archivo" pitchFamily="2" charset="0"/>
                <a:cs typeface="Archivo" pitchFamily="2" charset="0"/>
              </a:rPr>
              <a:t>Ethics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 err="1">
                <a:latin typeface="Archivo" pitchFamily="2" charset="0"/>
                <a:cs typeface="Archivo" pitchFamily="2" charset="0"/>
              </a:rPr>
              <a:t>Inequality</a:t>
            </a:r>
            <a:endParaRPr lang="nb-NO" sz="1200" dirty="0">
              <a:latin typeface="Archivo" pitchFamily="2" charset="0"/>
              <a:cs typeface="Archivo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2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Systemfont normal"/>
              <a:buChar char="→"/>
              <a:tabLst/>
              <a:defRPr/>
            </a:pPr>
            <a:r>
              <a:rPr lang="nb-NO" sz="1200" dirty="0">
                <a:latin typeface="Archivo" pitchFamily="2" charset="0"/>
                <a:cs typeface="Archivo" pitchFamily="2" charset="0"/>
              </a:rPr>
              <a:t>Human Rights</a:t>
            </a:r>
          </a:p>
        </p:txBody>
      </p:sp>
      <p:pic>
        <p:nvPicPr>
          <p:cNvPr id="70" name="Bilde 69">
            <a:extLst>
              <a:ext uri="{FF2B5EF4-FFF2-40B4-BE49-F238E27FC236}">
                <a16:creationId xmlns:a16="http://schemas.microsoft.com/office/drawing/2014/main" id="{B31E6F91-DD7E-588F-8A89-116E521394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175" y="6246253"/>
            <a:ext cx="1104654" cy="3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BD4494-7B25-1AF4-086A-C4E8D4DEE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747" y="5782614"/>
            <a:ext cx="5662504" cy="1075386"/>
          </a:xfrm>
        </p:spPr>
        <p:txBody>
          <a:bodyPr>
            <a:normAutofit/>
          </a:bodyPr>
          <a:lstStyle/>
          <a:p>
            <a:pPr algn="ctr"/>
            <a:r>
              <a:rPr lang="nb-NO" sz="2000" dirty="0"/>
              <a:t>Lange linjer i et ruglete 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1626A8E-A254-CF4D-518D-EE629471A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313" y="2375094"/>
            <a:ext cx="6033371" cy="21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 Lines">
      <a:dk1>
        <a:srgbClr val="000000"/>
      </a:dk1>
      <a:lt1>
        <a:srgbClr val="FFFFFF"/>
      </a:lt1>
      <a:dk2>
        <a:srgbClr val="FF7300"/>
      </a:dk2>
      <a:lt2>
        <a:srgbClr val="D31E24"/>
      </a:lt2>
      <a:accent1>
        <a:srgbClr val="006985"/>
      </a:accent1>
      <a:accent2>
        <a:srgbClr val="4DE7B8"/>
      </a:accent2>
      <a:accent3>
        <a:srgbClr val="002378"/>
      </a:accent3>
      <a:accent4>
        <a:srgbClr val="FF6700"/>
      </a:accent4>
      <a:accent5>
        <a:srgbClr val="CECECE"/>
      </a:accent5>
      <a:accent6>
        <a:srgbClr val="EAEAEA"/>
      </a:accent6>
      <a:hlink>
        <a:srgbClr val="1F211F"/>
      </a:hlink>
      <a:folHlink>
        <a:srgbClr val="2022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Lines_PP_mal" id="{194B2162-5176-9349-B81A-320908306ACD}" vid="{58880386-519C-3049-B6E0-A932F7A28F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8773</TotalTime>
  <Words>647</Words>
  <Application>Microsoft Macintosh PowerPoint</Application>
  <PresentationFormat>Widescreen</PresentationFormat>
  <Paragraphs>115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7" baseType="lpstr">
      <vt:lpstr>Archivo Light</vt:lpstr>
      <vt:lpstr>Calibri</vt:lpstr>
      <vt:lpstr>Archivo Medium</vt:lpstr>
      <vt:lpstr>Archivo ExtraBold</vt:lpstr>
      <vt:lpstr>Arial</vt:lpstr>
      <vt:lpstr>Systemfont normal</vt:lpstr>
      <vt:lpstr>Archivo</vt:lpstr>
      <vt:lpstr>Archivo SemiBold</vt:lpstr>
      <vt:lpstr>Office-tema</vt:lpstr>
      <vt:lpstr>Bærekraftig utvikling –  Strategisk filosofi og plan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Bærekraftig utvikling – Strategisk filosofi og plan</dc:title>
  <dc:creator>Designer Havnevik</dc:creator>
  <cp:lastModifiedBy>Designer Havnevik</cp:lastModifiedBy>
  <cp:revision>15</cp:revision>
  <dcterms:created xsi:type="dcterms:W3CDTF">2023-06-20T08:41:20Z</dcterms:created>
  <dcterms:modified xsi:type="dcterms:W3CDTF">2023-12-05T09:44:40Z</dcterms:modified>
</cp:coreProperties>
</file>